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256" r:id="rId2"/>
    <p:sldId id="319" r:id="rId3"/>
    <p:sldId id="320" r:id="rId4"/>
    <p:sldId id="257" r:id="rId5"/>
    <p:sldId id="308" r:id="rId6"/>
    <p:sldId id="309" r:id="rId7"/>
    <p:sldId id="258" r:id="rId8"/>
    <p:sldId id="279" r:id="rId9"/>
    <p:sldId id="313" r:id="rId10"/>
    <p:sldId id="272" r:id="rId11"/>
    <p:sldId id="276" r:id="rId12"/>
    <p:sldId id="310" r:id="rId13"/>
    <p:sldId id="268" r:id="rId14"/>
    <p:sldId id="271" r:id="rId15"/>
    <p:sldId id="278" r:id="rId16"/>
    <p:sldId id="314" r:id="rId17"/>
    <p:sldId id="273" r:id="rId18"/>
    <p:sldId id="304" r:id="rId19"/>
    <p:sldId id="318" r:id="rId20"/>
    <p:sldId id="325" r:id="rId21"/>
    <p:sldId id="326" r:id="rId22"/>
    <p:sldId id="324" r:id="rId23"/>
    <p:sldId id="327" r:id="rId24"/>
    <p:sldId id="291" r:id="rId25"/>
    <p:sldId id="266" r:id="rId26"/>
    <p:sldId id="267" r:id="rId27"/>
    <p:sldId id="289" r:id="rId28"/>
    <p:sldId id="311" r:id="rId29"/>
    <p:sldId id="312" r:id="rId30"/>
    <p:sldId id="281" r:id="rId31"/>
    <p:sldId id="285" r:id="rId32"/>
    <p:sldId id="334" r:id="rId33"/>
  </p:sldIdLst>
  <p:sldSz cx="9144000" cy="6858000" type="screen4x3"/>
  <p:notesSz cx="6799263" cy="99298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66FFCC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182" y="-18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33DEE-C44C-4288-8566-B0030249D4DC}" type="datetimeFigureOut">
              <a:rPr lang="zh-TW" altLang="en-US" smtClean="0"/>
              <a:t>2025/9/3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AC827-1321-4682-836B-5C49595BA1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7245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AC827-1321-4682-836B-5C49595BA10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903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69F36-0363-4874-A4FE-155E0321093C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1298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69F36-0363-4874-A4FE-155E0321093C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365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F969-8753-419D-9929-F3E325911F4D}" type="datetime1">
              <a:rPr lang="zh-TW" altLang="en-US" smtClean="0"/>
              <a:t>2025/9/3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9989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C4B3C-2DD4-4DB1-9350-48040313EFE7}" type="datetime1">
              <a:rPr lang="zh-TW" altLang="en-US" smtClean="0"/>
              <a:t>2025/9/3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681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503C-3BBE-4760-8B08-DC3E2A88B269}" type="datetime1">
              <a:rPr lang="zh-TW" altLang="en-US" smtClean="0"/>
              <a:t>2025/9/3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7810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49B6A-EF24-46B1-AE80-511DBEA01C58}" type="datetime1">
              <a:rPr lang="zh-TW" altLang="en-US" smtClean="0"/>
              <a:t>2025/9/3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2208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129BE-3A0C-4403-9675-44B71314F601}" type="datetime1">
              <a:rPr lang="zh-TW" altLang="en-US" smtClean="0"/>
              <a:t>2025/9/3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5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659FA-51CA-46F2-A506-8A8248EDAB50}" type="datetime1">
              <a:rPr lang="zh-TW" altLang="en-US" smtClean="0"/>
              <a:t>2025/9/3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76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7DD5F-6974-45E0-8529-13357B9CB6E2}" type="datetime1">
              <a:rPr lang="zh-TW" altLang="en-US" smtClean="0"/>
              <a:t>2025/9/3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5716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56BA-D573-4329-B6C6-B4C0308BDE15}" type="datetime1">
              <a:rPr lang="zh-TW" altLang="en-US" smtClean="0"/>
              <a:t>2025/9/3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576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F457D-C842-41F3-B796-6A1867B1F996}" type="datetime1">
              <a:rPr lang="zh-TW" altLang="en-US" smtClean="0"/>
              <a:t>2025/9/3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177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7B4D-7344-4A91-9788-1E9CCA7A180B}" type="datetime1">
              <a:rPr lang="zh-TW" altLang="en-US" smtClean="0"/>
              <a:t>2025/9/3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1376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F768-C893-4182-8652-42629864C0A5}" type="datetime1">
              <a:rPr lang="zh-TW" altLang="en-US" smtClean="0"/>
              <a:t>2025/9/3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803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1147F-5CCE-4E8D-B52E-2FD1154FC289}" type="datetime1">
              <a:rPr lang="zh-TW" altLang="en-US" smtClean="0"/>
              <a:t>2025/9/3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87D83-5722-4E31-9B9A-AB2742989F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01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2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10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openxmlformats.org/officeDocument/2006/relationships/image" Target="../media/image13.png"/><Relationship Id="rId17" Type="http://schemas.openxmlformats.org/officeDocument/2006/relationships/image" Target="../media/image24.png"/><Relationship Id="rId2" Type="http://schemas.openxmlformats.org/officeDocument/2006/relationships/image" Target="../media/image30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00.png"/><Relationship Id="rId5" Type="http://schemas.openxmlformats.org/officeDocument/2006/relationships/image" Target="../media/image260.png"/><Relationship Id="rId15" Type="http://schemas.openxmlformats.org/officeDocument/2006/relationships/image" Target="../media/image33.png"/><Relationship Id="rId4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73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95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U-Net: Convolutional Networks for Biomedical Image Segmentation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916696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Olaf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Ronneberger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Philipp Fischer, and Thomas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Brox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000" dirty="0"/>
              <a:t>International Conference On Medical Image Computing &amp; Computer Assisted Intervention (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MICCAI), 2015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91396" y="5653726"/>
            <a:ext cx="25612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Student: </a:t>
            </a:r>
            <a:r>
              <a:rPr lang="zh-TW" altLang="en-US" dirty="0"/>
              <a:t>  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許書維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/>
              <a:t>Professor:</a:t>
            </a:r>
            <a:r>
              <a:rPr lang="zh-TW" altLang="en-US" dirty="0"/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連震杰 教授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/>
              <a:t>　　 </a:t>
            </a:r>
            <a:r>
              <a:rPr lang="en-US" altLang="zh-TW" dirty="0"/>
              <a:t>2025/05/08 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299" y="4438797"/>
            <a:ext cx="51054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47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652969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Hardware Specification </a:t>
            </a:r>
            <a:endParaRPr lang="zh-TW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568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652969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Function Specification</a:t>
            </a:r>
            <a:endParaRPr lang="zh-TW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202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13" y="1596391"/>
            <a:ext cx="7360050" cy="5261609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-17326" y="-1"/>
            <a:ext cx="7886700" cy="460099"/>
          </a:xfrm>
        </p:spPr>
        <p:txBody>
          <a:bodyPr>
            <a:normAutofit fontScale="90000"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of Training Process (1/5) 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79565" y="3798221"/>
            <a:ext cx="1664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Max pooling 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-Window size = 2x2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-Stride = 2 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9992" y="1013194"/>
            <a:ext cx="2083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-3x3 Convolution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-(Unpadded convolutions)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- Activation function: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-Stride: 1</a:t>
            </a:r>
          </a:p>
        </p:txBody>
      </p:sp>
      <p:sp>
        <p:nvSpPr>
          <p:cNvPr id="8" name="矩形 7"/>
          <p:cNvSpPr/>
          <p:nvPr/>
        </p:nvSpPr>
        <p:spPr>
          <a:xfrm>
            <a:off x="2428746" y="812261"/>
            <a:ext cx="17956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buAutoNum type="arabicParenR"/>
            </a:pP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Contracting path</a:t>
            </a:r>
          </a:p>
          <a:p>
            <a:pPr marL="180975" indent="-180975"/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(Encoder) </a:t>
            </a:r>
            <a:endParaRPr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8364" y="331941"/>
            <a:ext cx="6292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>
              <a:buFont typeface="Wingdings" panose="05000000000000000000" pitchFamily="2" charset="2"/>
              <a:buChar char="p"/>
            </a:pP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U-Net Architecture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is Fully Convolutional Network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FCN)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sz="1600" dirty="0"/>
              <a:t>consists of a 1) </a:t>
            </a:r>
            <a:r>
              <a:rPr lang="en-US" altLang="zh-TW" sz="1600" dirty="0">
                <a:solidFill>
                  <a:srgbClr val="00B0F0"/>
                </a:solidFill>
              </a:rPr>
              <a:t>contracting path </a:t>
            </a:r>
            <a:r>
              <a:rPr lang="en-US" altLang="zh-TW" sz="1600" dirty="0"/>
              <a:t>and 2. </a:t>
            </a:r>
            <a:r>
              <a:rPr lang="en-US" altLang="zh-TW" sz="1600" dirty="0">
                <a:solidFill>
                  <a:srgbClr val="00B0F0"/>
                </a:solidFill>
              </a:rPr>
              <a:t>expanding path.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91026" y="1644465"/>
            <a:ext cx="455366" cy="24413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39" y="2532924"/>
            <a:ext cx="495300" cy="5334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306" y="1668767"/>
            <a:ext cx="1005497" cy="6440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750667" y="1983067"/>
            <a:ext cx="771268" cy="15362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313014" y="829321"/>
            <a:ext cx="16690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Expansive path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(Decoder)</a:t>
            </a:r>
            <a:endParaRPr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345637" y="670495"/>
            <a:ext cx="51400" cy="56349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1368132" y="4621438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568/2=284</a:t>
            </a:r>
            <a:endParaRPr lang="zh-TW" altLang="en-US" sz="1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441606" y="1807880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572-2=570</a:t>
            </a:r>
            <a:endParaRPr lang="zh-TW" altLang="en-US" sz="1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509842" y="2555129"/>
            <a:ext cx="1952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 of  392x392 feature maps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151979" y="1787647"/>
            <a:ext cx="1670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64+64(form first block)=128</a:t>
            </a:r>
            <a:endParaRPr lang="zh-TW" altLang="en-US" sz="1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511166" y="4379246"/>
            <a:ext cx="2071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 of  200x200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maps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487241" y="5370692"/>
            <a:ext cx="2095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 of 104x104  feature maps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476216" y="4869745"/>
            <a:ext cx="1953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Up-Convolution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(Unpadded convolutions)   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Window size = 2x2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Stride = 2</a:t>
            </a:r>
          </a:p>
        </p:txBody>
      </p:sp>
      <p:sp>
        <p:nvSpPr>
          <p:cNvPr id="24" name="矩形 23"/>
          <p:cNvSpPr/>
          <p:nvPr/>
        </p:nvSpPr>
        <p:spPr>
          <a:xfrm>
            <a:off x="420783" y="2025189"/>
            <a:ext cx="11817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feature 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308210" y="3458028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196*2=392</a:t>
            </a:r>
            <a:endParaRPr lang="zh-TW" altLang="en-US" sz="1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095648" y="1234395"/>
            <a:ext cx="2149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</a:t>
            </a:r>
            <a:r>
              <a:rPr lang="en-US" altLang="zh-TW" sz="1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1x1x64 fully convolution (FCN) 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388x388 filters: 64 component feature vector to the desired number of classes </a:t>
            </a:r>
            <a:r>
              <a:rPr lang="en-US" altLang="zh-TW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K=2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670118" y="-81890"/>
            <a:ext cx="3464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the network has 23 convolutional layers</a:t>
            </a:r>
            <a:r>
              <a:rPr lang="en-US" altLang="zh-TW" dirty="0">
                <a:latin typeface="CMR10"/>
              </a:rPr>
              <a:t>.</a:t>
            </a:r>
            <a:endParaRPr lang="zh-TW" altLang="en-US" dirty="0"/>
          </a:p>
        </p:txBody>
      </p:sp>
      <p:grpSp>
        <p:nvGrpSpPr>
          <p:cNvPr id="66" name="群組 65"/>
          <p:cNvGrpSpPr/>
          <p:nvPr/>
        </p:nvGrpSpPr>
        <p:grpSpPr>
          <a:xfrm>
            <a:off x="7689843" y="1822679"/>
            <a:ext cx="1054106" cy="873343"/>
            <a:chOff x="-1507702" y="2738404"/>
            <a:chExt cx="1054106" cy="873343"/>
          </a:xfrm>
        </p:grpSpPr>
        <p:sp>
          <p:nvSpPr>
            <p:cNvPr id="4" name="立方體 3"/>
            <p:cNvSpPr/>
            <p:nvPr/>
          </p:nvSpPr>
          <p:spPr>
            <a:xfrm>
              <a:off x="-1081157" y="2851368"/>
              <a:ext cx="627561" cy="18997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立方體 32"/>
            <p:cNvSpPr/>
            <p:nvPr/>
          </p:nvSpPr>
          <p:spPr>
            <a:xfrm>
              <a:off x="-1125416" y="2893948"/>
              <a:ext cx="627561" cy="18997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立方體 35"/>
            <p:cNvSpPr/>
            <p:nvPr/>
          </p:nvSpPr>
          <p:spPr>
            <a:xfrm>
              <a:off x="-1169675" y="3209828"/>
              <a:ext cx="627561" cy="18997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立方體 36"/>
            <p:cNvSpPr/>
            <p:nvPr/>
          </p:nvSpPr>
          <p:spPr>
            <a:xfrm>
              <a:off x="-1125416" y="3055022"/>
              <a:ext cx="627561" cy="18997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立方體 34"/>
            <p:cNvSpPr/>
            <p:nvPr/>
          </p:nvSpPr>
          <p:spPr>
            <a:xfrm>
              <a:off x="-1169675" y="3075905"/>
              <a:ext cx="627561" cy="18997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立方體 33"/>
            <p:cNvSpPr/>
            <p:nvPr/>
          </p:nvSpPr>
          <p:spPr>
            <a:xfrm>
              <a:off x="-1168302" y="2936528"/>
              <a:ext cx="627561" cy="18997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-1081157" y="3334748"/>
              <a:ext cx="4074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64c</a:t>
              </a:r>
              <a:endParaRPr lang="zh-TW" altLang="en-US" sz="1200" dirty="0"/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-1507702" y="3083922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388</a:t>
              </a:r>
              <a:endParaRPr lang="zh-TW" altLang="en-US" sz="1200" dirty="0"/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-1447629" y="2738404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388</a:t>
              </a:r>
              <a:endParaRPr lang="zh-TW" altLang="en-US" sz="1200" dirty="0"/>
            </a:p>
          </p:txBody>
        </p:sp>
      </p:grpSp>
      <p:sp>
        <p:nvSpPr>
          <p:cNvPr id="67" name="矩形 66"/>
          <p:cNvSpPr/>
          <p:nvPr/>
        </p:nvSpPr>
        <p:spPr>
          <a:xfrm>
            <a:off x="3153805" y="6613238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Drop-out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3944170" y="5880033"/>
            <a:ext cx="790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512 of 56x56:  cropped feature maps from 64 to 56</a:t>
            </a:r>
            <a:endParaRPr lang="zh-TW" altLang="en-US" sz="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263574" y="639399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feature 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232427" y="1503228"/>
            <a:ext cx="30895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Concatenate– Crop (dash-region) and then Copy/concatenate features map form contracting path: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從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Contracting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stage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最後一個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map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複製到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Expansive path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對應的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相同大小。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573349" y="3252118"/>
            <a:ext cx="16206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Due to the unpadded convolutions, the output image is smaller than the input. (572*572-&gt;388*388)</a:t>
            </a:r>
          </a:p>
        </p:txBody>
      </p:sp>
      <p:sp>
        <p:nvSpPr>
          <p:cNvPr id="9" name="矩形 8"/>
          <p:cNvSpPr/>
          <p:nvPr/>
        </p:nvSpPr>
        <p:spPr>
          <a:xfrm>
            <a:off x="4820921" y="6450932"/>
            <a:ext cx="579120" cy="227378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6030471" y="6056749"/>
            <a:ext cx="1172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??reduce to Half or channel number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7095693" y="320763"/>
            <a:ext cx="2080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Training: 2 O/P maps:</a:t>
            </a:r>
          </a:p>
          <a:p>
            <a:r>
              <a:rPr lang="en-US" sz="1000" dirty="0">
                <a:solidFill>
                  <a:srgbClr val="FF0000"/>
                </a:solidFill>
              </a:rPr>
              <a:t>- Map1): Segmentation map - Label </a:t>
            </a:r>
            <a:r>
              <a:rPr lang="en-US" sz="1000" dirty="0" err="1">
                <a:solidFill>
                  <a:srgbClr val="FF0000"/>
                </a:solidFill>
              </a:rPr>
              <a:t>Fogd</a:t>
            </a:r>
            <a:r>
              <a:rPr lang="en-US" sz="1000" dirty="0">
                <a:solidFill>
                  <a:srgbClr val="FF0000"/>
                </a:solidFill>
              </a:rPr>
              <a:t>/</a:t>
            </a:r>
            <a:r>
              <a:rPr lang="en-US" sz="1000" dirty="0" err="1">
                <a:solidFill>
                  <a:srgbClr val="FF0000"/>
                </a:solidFill>
              </a:rPr>
              <a:t>bkgd</a:t>
            </a:r>
            <a:r>
              <a:rPr lang="en-US" sz="1000" dirty="0">
                <a:solidFill>
                  <a:srgbClr val="FF0000"/>
                </a:solidFill>
              </a:rPr>
              <a:t> 1/0</a:t>
            </a:r>
          </a:p>
          <a:p>
            <a:r>
              <a:rPr lang="en-US" sz="1000" dirty="0">
                <a:solidFill>
                  <a:srgbClr val="FF0000"/>
                </a:solidFill>
              </a:rPr>
              <a:t>- Map2): Boundary 1/0 btw cell and cell or cell and </a:t>
            </a:r>
            <a:r>
              <a:rPr lang="en-US" sz="1000" dirty="0" err="1">
                <a:solidFill>
                  <a:srgbClr val="FF0000"/>
                </a:solidFill>
              </a:rPr>
              <a:t>bkgd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8054167" y="2896726"/>
            <a:ext cx="10898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Test O/P: (388x388)x2 heat maps</a:t>
            </a:r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 rotWithShape="1">
          <a:blip r:embed="rId5"/>
          <a:srcRect l="69904"/>
          <a:stretch/>
        </p:blipFill>
        <p:spPr>
          <a:xfrm>
            <a:off x="6618630" y="293240"/>
            <a:ext cx="496795" cy="51009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 rotWithShape="1">
          <a:blip r:embed="rId6">
            <a:grayscl/>
          </a:blip>
          <a:srcRect t="3321" r="11600" b="3519"/>
          <a:stretch/>
        </p:blipFill>
        <p:spPr>
          <a:xfrm>
            <a:off x="6596282" y="841429"/>
            <a:ext cx="518322" cy="503942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2100319" y="3737800"/>
            <a:ext cx="1580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Filter:(3x3x64)x 128</a:t>
            </a:r>
            <a:r>
              <a:rPr lang="zh-TW" altLang="en-US" sz="1200" dirty="0"/>
              <a:t>個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4131833" y="5712022"/>
            <a:ext cx="1737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Filter:(3x3x1024)x 512</a:t>
            </a:r>
            <a:r>
              <a:rPr lang="zh-TW" altLang="en-US" sz="1200" dirty="0"/>
              <a:t>個</a:t>
            </a:r>
          </a:p>
        </p:txBody>
      </p:sp>
      <p:sp>
        <p:nvSpPr>
          <p:cNvPr id="39" name="投影片編號版面配置區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17620" y="2469381"/>
            <a:ext cx="12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 572x572 </a:t>
            </a:r>
            <a:r>
              <a:rPr lang="en-US" sz="1000" dirty="0" err="1"/>
              <a:t>grayvalue</a:t>
            </a:r>
            <a:r>
              <a:rPr lang="en-US" sz="1000" dirty="0"/>
              <a:t> image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4161429" y="6613265"/>
            <a:ext cx="573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Code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4661953" y="6212915"/>
            <a:ext cx="7116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concatenate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直線單箭頭接點 46"/>
          <p:cNvCxnSpPr/>
          <p:nvPr/>
        </p:nvCxnSpPr>
        <p:spPr>
          <a:xfrm>
            <a:off x="5304558" y="5850522"/>
            <a:ext cx="8222" cy="32189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H="1">
            <a:off x="7570605" y="1388861"/>
            <a:ext cx="2744" cy="146811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4768408" y="6362253"/>
            <a:ext cx="4805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1024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1819892" y="3891688"/>
            <a:ext cx="38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64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2236306" y="5190178"/>
            <a:ext cx="38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128</a:t>
            </a:r>
          </a:p>
        </p:txBody>
      </p:sp>
      <p:sp>
        <p:nvSpPr>
          <p:cNvPr id="59" name="文字方塊 58"/>
          <p:cNvSpPr txBox="1"/>
          <p:nvPr/>
        </p:nvSpPr>
        <p:spPr>
          <a:xfrm>
            <a:off x="2796611" y="5884243"/>
            <a:ext cx="38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256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3551751" y="6362252"/>
            <a:ext cx="38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512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5842037" y="5906879"/>
            <a:ext cx="4805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256</a:t>
            </a:r>
          </a:p>
        </p:txBody>
      </p:sp>
      <p:sp>
        <p:nvSpPr>
          <p:cNvPr id="62" name="文字方塊 61"/>
          <p:cNvSpPr txBox="1"/>
          <p:nvPr/>
        </p:nvSpPr>
        <p:spPr>
          <a:xfrm>
            <a:off x="6330030" y="5241591"/>
            <a:ext cx="4805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128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6809706" y="4061824"/>
            <a:ext cx="393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64</a:t>
            </a:r>
          </a:p>
        </p:txBody>
      </p:sp>
      <p:sp>
        <p:nvSpPr>
          <p:cNvPr id="44" name="向下箭號 43"/>
          <p:cNvSpPr/>
          <p:nvPr/>
        </p:nvSpPr>
        <p:spPr>
          <a:xfrm>
            <a:off x="8284778" y="2683871"/>
            <a:ext cx="335301" cy="1301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直線單箭頭接點 48"/>
          <p:cNvCxnSpPr/>
          <p:nvPr/>
        </p:nvCxnSpPr>
        <p:spPr>
          <a:xfrm flipH="1">
            <a:off x="5110481" y="6470718"/>
            <a:ext cx="511774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5461074" y="6430276"/>
            <a:ext cx="2169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Filter:(</a:t>
            </a:r>
            <a:r>
              <a:rPr lang="en-US" altLang="zh-TW" sz="1200" dirty="0">
                <a:solidFill>
                  <a:srgbClr val="FF0000"/>
                </a:solidFill>
              </a:rPr>
              <a:t>2?x2?</a:t>
            </a:r>
            <a:r>
              <a:rPr lang="en-US" altLang="zh-TW" sz="1200" dirty="0"/>
              <a:t>x1024)x 512</a:t>
            </a:r>
            <a:r>
              <a:rPr lang="zh-TW" altLang="en-US" sz="1200" dirty="0"/>
              <a:t>個</a:t>
            </a:r>
            <a:r>
              <a:rPr lang="en-US" altLang="zh-TW" sz="1200" dirty="0"/>
              <a:t>, s=2</a:t>
            </a:r>
            <a:endParaRPr lang="zh-TW" altLang="en-US" sz="1200" dirty="0"/>
          </a:p>
        </p:txBody>
      </p:sp>
      <p:sp>
        <p:nvSpPr>
          <p:cNvPr id="53" name="矩形 52"/>
          <p:cNvSpPr/>
          <p:nvPr/>
        </p:nvSpPr>
        <p:spPr>
          <a:xfrm>
            <a:off x="2002421" y="2095211"/>
            <a:ext cx="102326" cy="1424064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2037134" y="2598091"/>
            <a:ext cx="6335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392x392</a:t>
            </a:r>
            <a:endParaRPr lang="zh-TW" altLang="en-US" sz="1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393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5377825" cy="474374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Framework of Training Process (2/5)</a:t>
            </a:r>
            <a:endParaRPr lang="zh-TW" altLang="en-US" sz="25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404195" y="649691"/>
            <a:ext cx="8597802" cy="59093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Training Data Preprocessing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1) Training data and labeling: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(1) </a:t>
            </a:r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 (</a:t>
            </a:r>
            <a:r>
              <a:rPr lang="en-US" altLang="zh-TW" sz="1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4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512x512):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Grayscale image</a:t>
            </a:r>
          </a:p>
          <a:p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Input: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=512*512 pixels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-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N: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training images I (=30)</a:t>
            </a:r>
          </a:p>
          <a:p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(2) </a:t>
            </a:r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Labels (L</a:t>
            </a:r>
            <a:r>
              <a:rPr lang="en-US" altLang="zh-TW" sz="1400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b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- Pixel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wise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1/0: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class label is supposed to be assigned to each pixel.</a:t>
            </a: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22675" indent="-3622675"/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2)</a:t>
            </a:r>
            <a:r>
              <a:rPr lang="en-US" altLang="zh-TW" sz="1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Create extended image (</a:t>
            </a:r>
            <a:r>
              <a:rPr lang="en-US" altLang="zh-TW" sz="1400" i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I’</a:t>
            </a:r>
            <a:r>
              <a:rPr lang="en-US" altLang="zh-TW" sz="1400" i="1" baseline="-250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1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880x880 pixels):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border region extrapolated by mirroring (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To predict the     pixels in the border region of the image.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Ford: 512 x 512 -&gt; 880 x 880 (by 512+184x2=880)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先對單一邊進行鏡射，接著再對另一邊做鏡射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此時包含剛剛鏡射的結果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24325" indent="-4124325"/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3) Data Augmentation and patch image I</a:t>
            </a:r>
            <a:r>
              <a:rPr lang="en-US" altLang="zh-TW" sz="1400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’’ (572x572):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 the patches from image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of 572 x 572 pixels. (Shift ,Rotation and Gray value variations).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- Estimate Size: Only estimate inner side 388 x 388 pixels.</a:t>
            </a: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5134838" y="740084"/>
            <a:ext cx="1104470" cy="1125530"/>
            <a:chOff x="6711627" y="986801"/>
            <a:chExt cx="1104470" cy="1125530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2"/>
            <a:srcRect l="2394" r="75184"/>
            <a:stretch/>
          </p:blipFill>
          <p:spPr>
            <a:xfrm>
              <a:off x="6711627" y="986801"/>
              <a:ext cx="911123" cy="952035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2"/>
            <a:srcRect l="3547" t="5204" r="75184" b="1799"/>
            <a:stretch/>
          </p:blipFill>
          <p:spPr>
            <a:xfrm>
              <a:off x="6838980" y="1136595"/>
              <a:ext cx="864279" cy="885372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 rotWithShape="1">
            <a:blip r:embed="rId2"/>
            <a:srcRect l="3547" t="5204" r="75184" b="1799"/>
            <a:stretch/>
          </p:blipFill>
          <p:spPr>
            <a:xfrm>
              <a:off x="6951818" y="1226959"/>
              <a:ext cx="864279" cy="885372"/>
            </a:xfrm>
            <a:prstGeom prst="rect">
              <a:avLst/>
            </a:prstGeom>
          </p:spPr>
        </p:pic>
      </p:grpSp>
      <p:grpSp>
        <p:nvGrpSpPr>
          <p:cNvPr id="29" name="群組 28"/>
          <p:cNvGrpSpPr/>
          <p:nvPr/>
        </p:nvGrpSpPr>
        <p:grpSpPr>
          <a:xfrm>
            <a:off x="7038957" y="793430"/>
            <a:ext cx="1180858" cy="1127206"/>
            <a:chOff x="9507772" y="681263"/>
            <a:chExt cx="1180858" cy="1127206"/>
          </a:xfrm>
        </p:grpSpPr>
        <p:pic>
          <p:nvPicPr>
            <p:cNvPr id="23" name="圖片 22"/>
            <p:cNvPicPr>
              <a:picLocks noChangeAspect="1"/>
            </p:cNvPicPr>
            <p:nvPr/>
          </p:nvPicPr>
          <p:blipFill rotWithShape="1">
            <a:blip r:embed="rId2"/>
            <a:srcRect l="51375" t="3829" r="26857" b="3255"/>
            <a:stretch/>
          </p:blipFill>
          <p:spPr>
            <a:xfrm>
              <a:off x="9507772" y="681263"/>
              <a:ext cx="878807" cy="878806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2"/>
            <a:srcRect l="51375" t="3829" r="26857" b="3255"/>
            <a:stretch/>
          </p:blipFill>
          <p:spPr>
            <a:xfrm>
              <a:off x="9649077" y="775717"/>
              <a:ext cx="878807" cy="878806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2"/>
            <a:srcRect l="51375" t="3829" r="26857" b="3255"/>
            <a:stretch/>
          </p:blipFill>
          <p:spPr>
            <a:xfrm>
              <a:off x="9809823" y="929663"/>
              <a:ext cx="878807" cy="878806"/>
            </a:xfrm>
            <a:prstGeom prst="rect">
              <a:avLst/>
            </a:prstGeom>
          </p:spPr>
        </p:pic>
      </p:grpSp>
      <p:sp>
        <p:nvSpPr>
          <p:cNvPr id="27" name="矩形 26"/>
          <p:cNvSpPr/>
          <p:nvPr/>
        </p:nvSpPr>
        <p:spPr>
          <a:xfrm>
            <a:off x="5620196" y="-43805"/>
            <a:ext cx="36489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altLang="zh-TW" sz="1400" dirty="0"/>
              <a:t>It’s important to select the input tile size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such that all 2x2 max-pooling operations are applied to a layer with an even x- and y-size.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003572" y="2135005"/>
            <a:ext cx="2511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Q: Input Data only  Grayscale image? 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767281" y="6554307"/>
            <a:ext cx="1169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I</a:t>
            </a:r>
            <a:r>
              <a:rPr lang="en-US" altLang="zh-TW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’’(</a:t>
            </a:r>
            <a:r>
              <a:rPr lang="en-US" altLang="zh-TW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469518" y="5882015"/>
            <a:ext cx="3697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-88900"/>
            <a:r>
              <a:rPr lang="en-US" altLang="zh-TW" sz="1200" dirty="0"/>
              <a:t>- Prediction of the segmentation in the yellow area, requires image data within the blue area as input. </a:t>
            </a:r>
          </a:p>
          <a:p>
            <a:r>
              <a:rPr lang="en-US" altLang="zh-TW" sz="1200" dirty="0"/>
              <a:t>- Missing input data is extrapolated by mirroring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31699" y="1904768"/>
            <a:ext cx="24000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(Background: “0” /foreground: “1”)</a:t>
            </a:r>
            <a:endParaRPr lang="zh-TW" altLang="en-US" sz="1200" dirty="0"/>
          </a:p>
        </p:txBody>
      </p:sp>
      <p:sp>
        <p:nvSpPr>
          <p:cNvPr id="6" name="矩形 5"/>
          <p:cNvSpPr/>
          <p:nvPr/>
        </p:nvSpPr>
        <p:spPr>
          <a:xfrm>
            <a:off x="1644231" y="3538835"/>
            <a:ext cx="392319" cy="2989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2064027" y="3674017"/>
            <a:ext cx="4203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/>
          <p:cNvGrpSpPr/>
          <p:nvPr/>
        </p:nvGrpSpPr>
        <p:grpSpPr>
          <a:xfrm>
            <a:off x="2519799" y="3387609"/>
            <a:ext cx="428625" cy="523875"/>
            <a:chOff x="2400926" y="3340006"/>
            <a:chExt cx="428625" cy="523875"/>
          </a:xfrm>
        </p:grpSpPr>
        <p:sp>
          <p:nvSpPr>
            <p:cNvPr id="32" name="矩形 31"/>
            <p:cNvSpPr/>
            <p:nvPr/>
          </p:nvSpPr>
          <p:spPr>
            <a:xfrm>
              <a:off x="2410451" y="3340006"/>
              <a:ext cx="419100" cy="5238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" name="直線接點 14"/>
            <p:cNvCxnSpPr/>
            <p:nvPr/>
          </p:nvCxnSpPr>
          <p:spPr>
            <a:xfrm>
              <a:off x="2400926" y="3462657"/>
              <a:ext cx="419100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2410451" y="3741441"/>
              <a:ext cx="419100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>
            <a:off x="3390920" y="3399177"/>
            <a:ext cx="636923" cy="523875"/>
            <a:chOff x="3525501" y="3332027"/>
            <a:chExt cx="636923" cy="523875"/>
          </a:xfrm>
        </p:grpSpPr>
        <p:sp>
          <p:nvSpPr>
            <p:cNvPr id="37" name="矩形 36"/>
            <p:cNvSpPr/>
            <p:nvPr/>
          </p:nvSpPr>
          <p:spPr>
            <a:xfrm>
              <a:off x="3525501" y="3332027"/>
              <a:ext cx="636923" cy="5238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>
              <a:off x="3645587" y="3340006"/>
              <a:ext cx="2488" cy="50809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>
              <a:off x="4011165" y="3340006"/>
              <a:ext cx="2488" cy="50809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線單箭頭接點 33"/>
          <p:cNvCxnSpPr/>
          <p:nvPr/>
        </p:nvCxnSpPr>
        <p:spPr>
          <a:xfrm>
            <a:off x="2966181" y="3688305"/>
            <a:ext cx="361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1643944" y="3370192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512</a:t>
            </a:r>
            <a:endParaRPr lang="zh-TW" altLang="en-US" sz="10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1321734" y="355972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512</a:t>
            </a:r>
            <a:endParaRPr lang="zh-TW" altLang="en-US" sz="10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2565089" y="3313123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512</a:t>
            </a:r>
            <a:endParaRPr lang="zh-TW" altLang="en-US" sz="10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2324119" y="3493302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880</a:t>
            </a:r>
            <a:endParaRPr lang="zh-TW" altLang="en-US" sz="10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3190477" y="350790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880</a:t>
            </a:r>
            <a:endParaRPr lang="zh-TW" altLang="en-US" sz="10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3502980" y="3330433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880</a:t>
            </a:r>
            <a:endParaRPr lang="zh-TW" altLang="en-US" sz="1000" dirty="0"/>
          </a:p>
        </p:txBody>
      </p:sp>
      <p:sp>
        <p:nvSpPr>
          <p:cNvPr id="56" name="投影片編號版面配置區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7" name="弧形箭號 (左彎) 6"/>
          <p:cNvSpPr/>
          <p:nvPr/>
        </p:nvSpPr>
        <p:spPr>
          <a:xfrm>
            <a:off x="2910992" y="3702220"/>
            <a:ext cx="164841" cy="23359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3" name="弧形箭號 (左彎) 52"/>
          <p:cNvSpPr/>
          <p:nvPr/>
        </p:nvSpPr>
        <p:spPr>
          <a:xfrm flipV="1">
            <a:off x="2926840" y="3400081"/>
            <a:ext cx="155500" cy="23867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7" name="弧形箭號 (左彎) 56"/>
          <p:cNvSpPr/>
          <p:nvPr/>
        </p:nvSpPr>
        <p:spPr>
          <a:xfrm rot="5400000" flipH="1">
            <a:off x="3435065" y="3205326"/>
            <a:ext cx="147935" cy="25572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8" name="弧形箭號 (左彎) 57"/>
          <p:cNvSpPr/>
          <p:nvPr/>
        </p:nvSpPr>
        <p:spPr>
          <a:xfrm rot="5400000" flipH="1" flipV="1">
            <a:off x="3791113" y="3194039"/>
            <a:ext cx="162868" cy="29289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622575" y="4523074"/>
            <a:ext cx="40714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F: </a:t>
            </a:r>
          </a:p>
          <a:p>
            <a:pPr marL="228600" indent="-228600">
              <a:buAutoNum type="arabicParenR"/>
            </a:pPr>
            <a:r>
              <a:rPr lang="en-US" sz="1200" dirty="0"/>
              <a:t>In order to have the same input and output crop image size 388x388 pixels, so the input crop image size needs to be 572x572.</a:t>
            </a:r>
          </a:p>
          <a:p>
            <a:pPr marL="228600" indent="-228600">
              <a:buAutoNum type="arabicParenR"/>
            </a:pPr>
            <a:r>
              <a:rPr lang="en-US" sz="1200" dirty="0"/>
              <a:t>Original image size is 512x512 pixels (red dash rectangle). To reach above condition, therefore, it needs to extend  to 880x880. </a:t>
            </a:r>
          </a:p>
        </p:txBody>
      </p:sp>
      <p:sp>
        <p:nvSpPr>
          <p:cNvPr id="59" name="矩形 58"/>
          <p:cNvSpPr/>
          <p:nvPr/>
        </p:nvSpPr>
        <p:spPr>
          <a:xfrm>
            <a:off x="1646565" y="3539908"/>
            <a:ext cx="387242" cy="31124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直線單箭頭接點 35"/>
          <p:cNvCxnSpPr/>
          <p:nvPr/>
        </p:nvCxnSpPr>
        <p:spPr>
          <a:xfrm flipH="1">
            <a:off x="4525724" y="6589741"/>
            <a:ext cx="1888" cy="280497"/>
          </a:xfrm>
          <a:prstGeom prst="straightConnector1">
            <a:avLst/>
          </a:prstGeom>
          <a:ln>
            <a:tailEnd type="triangl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34"/>
          <p:cNvGrpSpPr/>
          <p:nvPr/>
        </p:nvGrpSpPr>
        <p:grpSpPr>
          <a:xfrm>
            <a:off x="334211" y="4126229"/>
            <a:ext cx="4161795" cy="2291736"/>
            <a:chOff x="-2716662" y="5214200"/>
            <a:chExt cx="4161795" cy="2221293"/>
          </a:xfrm>
        </p:grpSpPr>
        <p:grpSp>
          <p:nvGrpSpPr>
            <p:cNvPr id="19" name="群組 18"/>
            <p:cNvGrpSpPr/>
            <p:nvPr/>
          </p:nvGrpSpPr>
          <p:grpSpPr>
            <a:xfrm>
              <a:off x="-2716662" y="5214200"/>
              <a:ext cx="4161795" cy="2221292"/>
              <a:chOff x="-129133" y="3900155"/>
              <a:chExt cx="4361223" cy="2325364"/>
            </a:xfrm>
          </p:grpSpPr>
          <p:pic>
            <p:nvPicPr>
              <p:cNvPr id="18" name="圖片 17"/>
              <p:cNvPicPr>
                <a:picLocks noChangeAspect="1"/>
              </p:cNvPicPr>
              <p:nvPr/>
            </p:nvPicPr>
            <p:blipFill rotWithShape="1">
              <a:blip r:embed="rId3"/>
              <a:srcRect t="4053" b="2378"/>
              <a:stretch/>
            </p:blipFill>
            <p:spPr>
              <a:xfrm>
                <a:off x="403040" y="4148911"/>
                <a:ext cx="3829050" cy="2076608"/>
              </a:xfrm>
              <a:prstGeom prst="rect">
                <a:avLst/>
              </a:prstGeom>
            </p:spPr>
          </p:pic>
          <p:sp>
            <p:nvSpPr>
              <p:cNvPr id="8" name="文字方塊 7"/>
              <p:cNvSpPr txBox="1"/>
              <p:nvPr/>
            </p:nvSpPr>
            <p:spPr>
              <a:xfrm>
                <a:off x="803306" y="4134905"/>
                <a:ext cx="440449" cy="289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70C0"/>
                    </a:solidFill>
                  </a:rPr>
                  <a:t>572</a:t>
                </a:r>
                <a:endParaRPr lang="zh-TW" altLang="en-US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15871" y="4633984"/>
                <a:ext cx="440449" cy="289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70C0"/>
                    </a:solidFill>
                  </a:rPr>
                  <a:t>572</a:t>
                </a:r>
                <a:endParaRPr lang="zh-TW" altLang="en-US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837274" y="4376227"/>
                <a:ext cx="440449" cy="289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FFFF00"/>
                    </a:solidFill>
                  </a:rPr>
                  <a:t>388</a:t>
                </a:r>
                <a:endParaRPr lang="zh-TW" altLang="en-US" sz="12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374094" y="4623298"/>
                <a:ext cx="440449" cy="289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FFFF00"/>
                    </a:solidFill>
                  </a:rPr>
                  <a:t>388</a:t>
                </a:r>
                <a:endParaRPr lang="zh-TW" altLang="en-US" sz="12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1357152" y="3900155"/>
                <a:ext cx="440449" cy="289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880</a:t>
                </a:r>
                <a:endParaRPr lang="zh-TW" altLang="en-US" sz="1200" dirty="0"/>
              </a:p>
            </p:txBody>
          </p:sp>
          <p:sp>
            <p:nvSpPr>
              <p:cNvPr id="30" name="文字方塊 29"/>
              <p:cNvSpPr txBox="1"/>
              <p:nvPr/>
            </p:nvSpPr>
            <p:spPr>
              <a:xfrm>
                <a:off x="-129133" y="5231731"/>
                <a:ext cx="440449" cy="289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880</a:t>
                </a:r>
                <a:endParaRPr lang="zh-TW" altLang="en-US" sz="1200" dirty="0"/>
              </a:p>
            </p:txBody>
          </p:sp>
          <p:sp>
            <p:nvSpPr>
              <p:cNvPr id="65" name="文字方塊 64"/>
              <p:cNvSpPr txBox="1"/>
              <p:nvPr/>
            </p:nvSpPr>
            <p:spPr>
              <a:xfrm>
                <a:off x="1125481" y="5611997"/>
                <a:ext cx="440449" cy="289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FF0000"/>
                    </a:solidFill>
                  </a:rPr>
                  <a:t>512</a:t>
                </a:r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文字方塊 65"/>
              <p:cNvSpPr txBox="1"/>
              <p:nvPr/>
            </p:nvSpPr>
            <p:spPr>
              <a:xfrm>
                <a:off x="1665741" y="5011729"/>
                <a:ext cx="440449" cy="289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FF0000"/>
                    </a:solidFill>
                  </a:rPr>
                  <a:t>512</a:t>
                </a:r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8" name="文字方塊 67"/>
              <p:cNvSpPr txBox="1"/>
              <p:nvPr/>
            </p:nvSpPr>
            <p:spPr>
              <a:xfrm>
                <a:off x="2905049" y="4148910"/>
                <a:ext cx="440449" cy="289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70C0"/>
                    </a:solidFill>
                  </a:rPr>
                  <a:t>572</a:t>
                </a:r>
                <a:endParaRPr lang="zh-TW" altLang="en-US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>
                <a:off x="2328799" y="4716527"/>
                <a:ext cx="440449" cy="289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70C0"/>
                    </a:solidFill>
                  </a:rPr>
                  <a:t>572</a:t>
                </a:r>
                <a:endParaRPr lang="zh-TW" altLang="en-US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70" name="文字方塊 69"/>
              <p:cNvSpPr txBox="1"/>
              <p:nvPr/>
            </p:nvSpPr>
            <p:spPr>
              <a:xfrm>
                <a:off x="2864002" y="5042226"/>
                <a:ext cx="440449" cy="289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FFFF00"/>
                    </a:solidFill>
                  </a:rPr>
                  <a:t>388</a:t>
                </a:r>
                <a:endParaRPr lang="zh-TW" altLang="en-US" sz="12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71" name="文字方塊 70"/>
              <p:cNvSpPr txBox="1"/>
              <p:nvPr/>
            </p:nvSpPr>
            <p:spPr>
              <a:xfrm>
                <a:off x="3378330" y="4716526"/>
                <a:ext cx="440449" cy="289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FFFF00"/>
                    </a:solidFill>
                  </a:rPr>
                  <a:t>388</a:t>
                </a:r>
                <a:endParaRPr lang="zh-TW" altLang="en-US" sz="1200" dirty="0">
                  <a:solidFill>
                    <a:srgbClr val="FFFF00"/>
                  </a:solidFill>
                </a:endParaRPr>
              </a:p>
            </p:txBody>
          </p:sp>
        </p:grpSp>
        <p:cxnSp>
          <p:nvCxnSpPr>
            <p:cNvPr id="54" name="直線單箭頭接點 53"/>
            <p:cNvCxnSpPr/>
            <p:nvPr/>
          </p:nvCxnSpPr>
          <p:spPr>
            <a:xfrm>
              <a:off x="-818703" y="5609320"/>
              <a:ext cx="0" cy="33664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-878033" y="5668965"/>
              <a:ext cx="3818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184</a:t>
              </a:r>
              <a:endParaRPr lang="zh-TW" altLang="en-US" sz="1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-1921015" y="5904978"/>
              <a:ext cx="1328995" cy="130630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左大括弧 15"/>
            <p:cNvSpPr/>
            <p:nvPr/>
          </p:nvSpPr>
          <p:spPr>
            <a:xfrm>
              <a:off x="-2380747" y="5668964"/>
              <a:ext cx="303810" cy="92714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左大括弧 59"/>
            <p:cNvSpPr/>
            <p:nvPr/>
          </p:nvSpPr>
          <p:spPr>
            <a:xfrm>
              <a:off x="-2518139" y="5641571"/>
              <a:ext cx="368773" cy="1793922"/>
            </a:xfrm>
            <a:prstGeom prst="leftBrace">
              <a:avLst>
                <a:gd name="adj1" fmla="val 8333"/>
                <a:gd name="adj2" fmla="val 5081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左大括弧 60"/>
            <p:cNvSpPr/>
            <p:nvPr/>
          </p:nvSpPr>
          <p:spPr>
            <a:xfrm>
              <a:off x="-782968" y="5904977"/>
              <a:ext cx="199413" cy="1296094"/>
            </a:xfrm>
            <a:prstGeom prst="leftBrace">
              <a:avLst>
                <a:gd name="adj1" fmla="val 12400"/>
                <a:gd name="adj2" fmla="val 46016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左大括弧 63"/>
            <p:cNvSpPr/>
            <p:nvPr/>
          </p:nvSpPr>
          <p:spPr>
            <a:xfrm rot="5400000">
              <a:off x="-1365828" y="6461665"/>
              <a:ext cx="253061" cy="1279054"/>
            </a:xfrm>
            <a:prstGeom prst="leftBrace">
              <a:avLst>
                <a:gd name="adj1" fmla="val 12400"/>
                <a:gd name="adj2" fmla="val 46016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左大括弧 66"/>
            <p:cNvSpPr/>
            <p:nvPr/>
          </p:nvSpPr>
          <p:spPr>
            <a:xfrm rot="5400000">
              <a:off x="-1440905" y="4586479"/>
              <a:ext cx="368773" cy="1793922"/>
            </a:xfrm>
            <a:prstGeom prst="leftBrace">
              <a:avLst>
                <a:gd name="adj1" fmla="val 8333"/>
                <a:gd name="adj2" fmla="val 5081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4523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7886700" cy="494666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Framework of Training Process (3/5)</a:t>
            </a:r>
            <a:endParaRPr lang="zh-TW" altLang="en-US" sz="25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603316" y="1024596"/>
            <a:ext cx="8173786" cy="5693866"/>
          </a:xfrm>
          <a:prstGeom prst="rect">
            <a:avLst/>
          </a:prstGeom>
          <a:noFill/>
          <a:ln>
            <a:solidFill>
              <a:srgbClr val="0070C0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Multi-Level Feature Extraction on </a:t>
            </a:r>
            <a:r>
              <a:rPr lang="en-US" altLang="zh-TW" sz="1400" b="1" dirty="0">
                <a:solidFill>
                  <a:srgbClr val="FF0000"/>
                </a:solidFill>
              </a:rPr>
              <a:t>Contracting Path </a:t>
            </a:r>
            <a:r>
              <a:rPr lang="en-US" altLang="zh-TW" sz="1400" b="1" dirty="0"/>
              <a:t>(Encoder):</a:t>
            </a:r>
          </a:p>
          <a:p>
            <a:pPr indent="26670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Total </a:t>
            </a:r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stages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Contraction Path</a:t>
            </a:r>
          </a:p>
          <a:p>
            <a:pPr indent="358775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altLang="zh-TW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Stage: 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 of  </a:t>
            </a:r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convolution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max pooling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br>
              <a:rPr lang="en-US" altLang="zh-TW" sz="1400" dirty="0"/>
            </a:b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&gt; </a:t>
            </a:r>
            <a:r>
              <a:rPr lang="en-US" altLang="zh-TW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few stages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feature map mainly describe the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feature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0" indent="358775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zh-TW" altLang="zh-TW" sz="1400" u="sng" dirty="0">
                <a:solidFill>
                  <a:srgbClr val="212121"/>
                </a:solidFill>
                <a:latin typeface="Times New Roman" panose="02020603050405020304" pitchFamily="18" charset="0"/>
                <a:ea typeface="inherit"/>
                <a:cs typeface="Times New Roman" panose="02020603050405020304" pitchFamily="18" charset="0"/>
              </a:rPr>
              <a:t>The last few stages</a:t>
            </a:r>
            <a:r>
              <a:rPr lang="en-US" altLang="zh-TW" sz="1400" dirty="0">
                <a:solidFill>
                  <a:srgbClr val="212121"/>
                </a:solidFill>
                <a:latin typeface="Times New Roman" panose="02020603050405020304" pitchFamily="18" charset="0"/>
                <a:ea typeface="inherit"/>
                <a:cs typeface="Times New Roman" panose="02020603050405020304" pitchFamily="18" charset="0"/>
              </a:rPr>
              <a:t>:   feature map</a:t>
            </a:r>
            <a:r>
              <a:rPr lang="zh-TW" altLang="zh-TW" sz="1400" dirty="0">
                <a:solidFill>
                  <a:srgbClr val="212121"/>
                </a:solidFill>
                <a:latin typeface="Times New Roman" panose="02020603050405020304" pitchFamily="18" charset="0"/>
                <a:ea typeface="inherit"/>
                <a:cs typeface="Times New Roman" panose="02020603050405020304" pitchFamily="18" charset="0"/>
              </a:rPr>
              <a:t> mainly describe the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inherit"/>
                <a:cs typeface="Times New Roman" panose="02020603050405020304" pitchFamily="18" charset="0"/>
              </a:rPr>
              <a:t>global</a:t>
            </a:r>
            <a:r>
              <a:rPr lang="zh-TW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inherit"/>
                <a:cs typeface="Times New Roman" panose="02020603050405020304" pitchFamily="18" charset="0"/>
              </a:rPr>
              <a:t> feature</a:t>
            </a:r>
            <a:r>
              <a:rPr lang="zh-TW" altLang="zh-TW" sz="1400" dirty="0">
                <a:solidFill>
                  <a:srgbClr val="212121"/>
                </a:solidFill>
                <a:latin typeface="Times New Roman" panose="02020603050405020304" pitchFamily="18" charset="0"/>
                <a:ea typeface="inherit"/>
                <a:cs typeface="Times New Roman" panose="02020603050405020304" pitchFamily="18" charset="0"/>
              </a:rPr>
              <a:t>.</a:t>
            </a:r>
            <a:r>
              <a:rPr lang="zh-TW" altLang="zh-TW" sz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zh-TW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3x3 Convolution for feature extraction</a:t>
            </a:r>
          </a:p>
          <a:p>
            <a:pPr indent="17780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Para: </a:t>
            </a:r>
          </a:p>
          <a:p>
            <a:pPr indent="358775"/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Window size: 3x3</a:t>
            </a:r>
          </a:p>
          <a:p>
            <a:pPr indent="358775"/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Stride: 1</a:t>
            </a:r>
          </a:p>
          <a:p>
            <a:pPr indent="182563"/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Activation function: </a:t>
            </a:r>
            <a:r>
              <a:rPr lang="en-US" altLang="zh-TW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en-US" altLang="zh-TW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8775"/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</a:t>
            </a:r>
            <a:r>
              <a:rPr lang="en-US" altLang="zh-TW" sz="1300" dirty="0"/>
              <a:t>Drop-out layers at the end of the contracting path perform further</a:t>
            </a:r>
          </a:p>
          <a:p>
            <a:pPr indent="358775"/>
            <a:r>
              <a:rPr lang="en-US" altLang="zh-TW" sz="1300" dirty="0"/>
              <a:t>    Implicit data augmentation.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indent="182563"/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TW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Unpadded: </a:t>
            </a:r>
            <a:r>
              <a:rPr lang="zh-TW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每做完一次 </a:t>
            </a:r>
            <a:r>
              <a:rPr lang="en-US" altLang="zh-TW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TW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和 </a:t>
            </a:r>
            <a:r>
              <a:rPr lang="en-US" altLang="zh-TW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TW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會減少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pixels, </a:t>
            </a:r>
            <a:r>
              <a:rPr lang="zh-TW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所以造成最後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zh-TW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endParaRPr lang="en-US" altLang="zh-TW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8775"/>
            <a:r>
              <a:rPr lang="zh-TW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size </a:t>
            </a:r>
            <a:r>
              <a:rPr lang="zh-TW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小於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 size.</a:t>
            </a:r>
          </a:p>
          <a:p>
            <a:r>
              <a:rPr lang="en-US" altLang="zh-TW" sz="1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2x2 Max pooling for </a:t>
            </a:r>
            <a:r>
              <a:rPr lang="en-US" altLang="zh-TW" sz="14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downsampling</a:t>
            </a:r>
            <a:endParaRPr lang="en-US" altLang="zh-TW" sz="14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Para.:</a:t>
            </a:r>
          </a:p>
          <a:p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&gt; Window size: 2x2</a:t>
            </a:r>
          </a:p>
          <a:p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&gt; Stride: 2  </a:t>
            </a:r>
          </a:p>
          <a:p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- Decide window size: Too many max pooling or max pooling window size too large will effect </a:t>
            </a:r>
          </a:p>
          <a:p>
            <a:r>
              <a:rPr lang="en-US" altLang="zh-TW" sz="1300" dirty="0"/>
              <a:t>      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accuracy.</a:t>
            </a:r>
          </a:p>
          <a:p>
            <a:r>
              <a:rPr lang="en-US" altLang="zh-TW" sz="1300" dirty="0"/>
              <a:t>    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At each </a:t>
            </a:r>
            <a:r>
              <a:rPr lang="en-US" altLang="zh-TW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downsampling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 it will double the number of feature channels. </a:t>
            </a:r>
          </a:p>
          <a:p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number of channels at each stage: 64-&gt;128-&gt;256-&gt;1024</a:t>
            </a:r>
          </a:p>
          <a:p>
            <a:r>
              <a:rPr lang="en-US" altLang="zh-TW" sz="1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(F: </a:t>
            </a:r>
            <a:r>
              <a:rPr lang="zh-TW" altLang="zh-TW" sz="1300" dirty="0">
                <a:solidFill>
                  <a:srgbClr val="212121"/>
                </a:solidFill>
                <a:latin typeface="Arial Unicode MS" panose="020B0604020202020204" pitchFamily="34" charset="-120"/>
                <a:ea typeface="inherit"/>
              </a:rPr>
              <a:t>A few local features create multiple global features</a:t>
            </a:r>
            <a:r>
              <a:rPr lang="zh-TW" altLang="zh-TW" sz="1300" dirty="0"/>
              <a:t>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Ex: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7703" y="1382560"/>
            <a:ext cx="2252675" cy="397941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985" y="1388600"/>
            <a:ext cx="940173" cy="73461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437704" y="1411145"/>
            <a:ext cx="473244" cy="18443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735760" y="3282131"/>
            <a:ext cx="473244" cy="9347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514134" y="641022"/>
            <a:ext cx="8354657" cy="6216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14135" y="641023"/>
            <a:ext cx="6580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2. Region Segmentation using U-Net (10 hours on a NVidia Titan GPU/6 GB)</a:t>
            </a:r>
            <a:endParaRPr lang="zh-TW" altLang="en-US" sz="1600" b="1" dirty="0"/>
          </a:p>
        </p:txBody>
      </p:sp>
      <p:cxnSp>
        <p:nvCxnSpPr>
          <p:cNvPr id="20" name="直線單箭頭接點 19"/>
          <p:cNvCxnSpPr/>
          <p:nvPr/>
        </p:nvCxnSpPr>
        <p:spPr>
          <a:xfrm>
            <a:off x="6699733" y="301694"/>
            <a:ext cx="0" cy="356663"/>
          </a:xfrm>
          <a:prstGeom prst="straightConnector1">
            <a:avLst/>
          </a:prstGeom>
          <a:ln>
            <a:tailEnd type="triangl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6711886" y="349170"/>
            <a:ext cx="865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I</a:t>
            </a:r>
            <a:r>
              <a:rPr lang="en-US" altLang="zh-TW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’’</a:t>
            </a:r>
            <a:endParaRPr lang="zh-TW" altLang="en-US" sz="14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105" y="2789828"/>
            <a:ext cx="1005497" cy="644050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>
            <a:off x="3201098" y="6033257"/>
            <a:ext cx="476204" cy="235467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/>
          <p:cNvCxnSpPr/>
          <p:nvPr/>
        </p:nvCxnSpPr>
        <p:spPr>
          <a:xfrm>
            <a:off x="2612996" y="6277090"/>
            <a:ext cx="349813" cy="9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686304"/>
              </p:ext>
            </p:extLst>
          </p:nvPr>
        </p:nvGraphicFramePr>
        <p:xfrm>
          <a:off x="1275261" y="6080243"/>
          <a:ext cx="125175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7" name="直線接點 26"/>
          <p:cNvCxnSpPr/>
          <p:nvPr/>
        </p:nvCxnSpPr>
        <p:spPr>
          <a:xfrm>
            <a:off x="1346638" y="6152252"/>
            <a:ext cx="266368" cy="22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flipH="1">
            <a:off x="1752903" y="6146207"/>
            <a:ext cx="268053" cy="26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2154768" y="6267094"/>
            <a:ext cx="297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310191" y="5201009"/>
            <a:ext cx="1661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Synmatic</a:t>
            </a:r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global feature</a:t>
            </a:r>
          </a:p>
          <a:p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Shape</a:t>
            </a:r>
            <a:endParaRPr lang="zh-TW" altLang="en-US" sz="1200" dirty="0"/>
          </a:p>
        </p:txBody>
      </p:sp>
      <p:sp>
        <p:nvSpPr>
          <p:cNvPr id="36" name="矩形 35"/>
          <p:cNvSpPr/>
          <p:nvPr/>
        </p:nvSpPr>
        <p:spPr>
          <a:xfrm>
            <a:off x="5991289" y="1152542"/>
            <a:ext cx="23807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200" dirty="0">
                <a:solidFill>
                  <a:srgbClr val="FF0000"/>
                </a:solidFill>
                <a:latin typeface="Times New Roman" panose="02020603050405020304" pitchFamily="18" charset="0"/>
                <a:ea typeface="inherit"/>
                <a:cs typeface="Times New Roman" panose="02020603050405020304" pitchFamily="18" charset="0"/>
              </a:rPr>
              <a:t>local feature</a:t>
            </a:r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ea typeface="inherit"/>
                <a:cs typeface="Times New Roman" panose="02020603050405020304" pitchFamily="18" charset="0"/>
              </a:rPr>
              <a:t>: Point. Line. Corner…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9" name="表格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375205"/>
              </p:ext>
            </p:extLst>
          </p:nvPr>
        </p:nvGraphicFramePr>
        <p:xfrm>
          <a:off x="6021143" y="5251451"/>
          <a:ext cx="83312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TW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" name="矩形 39"/>
          <p:cNvSpPr/>
          <p:nvPr/>
        </p:nvSpPr>
        <p:spPr>
          <a:xfrm>
            <a:off x="6018370" y="5243610"/>
            <a:ext cx="418624" cy="4535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5991289" y="5225854"/>
            <a:ext cx="654339" cy="71626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7234028" y="4915372"/>
            <a:ext cx="804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Drop-out</a:t>
            </a:r>
            <a:r>
              <a:rPr lang="en-US" altLang="zh-TW" dirty="0"/>
              <a:t> 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921192"/>
              </p:ext>
            </p:extLst>
          </p:nvPr>
        </p:nvGraphicFramePr>
        <p:xfrm>
          <a:off x="3054135" y="5970685"/>
          <a:ext cx="234875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4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菱形 5"/>
          <p:cNvSpPr/>
          <p:nvPr/>
        </p:nvSpPr>
        <p:spPr>
          <a:xfrm>
            <a:off x="4064810" y="6013370"/>
            <a:ext cx="327804" cy="321789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平行四邊形 6"/>
          <p:cNvSpPr/>
          <p:nvPr/>
        </p:nvSpPr>
        <p:spPr>
          <a:xfrm>
            <a:off x="4831158" y="6013229"/>
            <a:ext cx="307382" cy="293513"/>
          </a:xfrm>
          <a:prstGeom prst="parallelogram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六邊形 7"/>
          <p:cNvSpPr/>
          <p:nvPr/>
        </p:nvSpPr>
        <p:spPr>
          <a:xfrm>
            <a:off x="3285631" y="6376333"/>
            <a:ext cx="307138" cy="30011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850010" y="628709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11" name="梯形 10"/>
          <p:cNvSpPr/>
          <p:nvPr/>
        </p:nvSpPr>
        <p:spPr>
          <a:xfrm>
            <a:off x="4083072" y="6385942"/>
            <a:ext cx="336176" cy="283758"/>
          </a:xfrm>
          <a:prstGeom prst="trapezoi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5884807" y="1365935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Stage1-1</a:t>
            </a:r>
          </a:p>
        </p:txBody>
      </p:sp>
      <p:sp>
        <p:nvSpPr>
          <p:cNvPr id="37" name="矩形 36"/>
          <p:cNvSpPr/>
          <p:nvPr/>
        </p:nvSpPr>
        <p:spPr>
          <a:xfrm>
            <a:off x="1335506" y="64440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200" dirty="0">
                <a:solidFill>
                  <a:srgbClr val="FF0000"/>
                </a:solidFill>
                <a:latin typeface="Times New Roman" panose="02020603050405020304" pitchFamily="18" charset="0"/>
                <a:ea typeface="inherit"/>
                <a:cs typeface="Times New Roman" panose="02020603050405020304" pitchFamily="18" charset="0"/>
              </a:rPr>
              <a:t>local feature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478187" y="6262491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feature</a:t>
            </a:r>
            <a:endParaRPr lang="zh-TW" altLang="en-US" sz="12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6151430" y="3271300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Stage1-2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6472992" y="4265679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Stage1-3</a:t>
            </a:r>
          </a:p>
        </p:txBody>
      </p:sp>
      <p:sp>
        <p:nvSpPr>
          <p:cNvPr id="44" name="矩形 43"/>
          <p:cNvSpPr/>
          <p:nvPr/>
        </p:nvSpPr>
        <p:spPr>
          <a:xfrm>
            <a:off x="7090796" y="4133086"/>
            <a:ext cx="564622" cy="6427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/>
          <p:cNvSpPr txBox="1"/>
          <p:nvPr/>
        </p:nvSpPr>
        <p:spPr>
          <a:xfrm>
            <a:off x="6860116" y="4821627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Stage1-4</a:t>
            </a:r>
          </a:p>
        </p:txBody>
      </p:sp>
      <p:sp>
        <p:nvSpPr>
          <p:cNvPr id="47" name="矩形 46"/>
          <p:cNvSpPr/>
          <p:nvPr/>
        </p:nvSpPr>
        <p:spPr>
          <a:xfrm>
            <a:off x="7445832" y="4660980"/>
            <a:ext cx="797986" cy="4209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3788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/>
          <a:srcRect t="7302"/>
          <a:stretch/>
        </p:blipFill>
        <p:spPr>
          <a:xfrm>
            <a:off x="6501741" y="1056504"/>
            <a:ext cx="2509757" cy="351970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7886700" cy="439118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Framework of Training Process (4/5)</a:t>
            </a:r>
            <a:endParaRPr lang="zh-TW" altLang="en-US" sz="25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3749058"/>
            <a:ext cx="1026322" cy="81737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6554" y="379810"/>
            <a:ext cx="9015302" cy="63416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50670" y="373578"/>
            <a:ext cx="355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2. Region segmentation using U-Net</a:t>
            </a:r>
            <a:endParaRPr lang="zh-TW" altLang="en-US" dirty="0"/>
          </a:p>
        </p:txBody>
      </p:sp>
      <p:grpSp>
        <p:nvGrpSpPr>
          <p:cNvPr id="87" name="群組 86"/>
          <p:cNvGrpSpPr/>
          <p:nvPr/>
        </p:nvGrpSpPr>
        <p:grpSpPr>
          <a:xfrm>
            <a:off x="5481845" y="1702565"/>
            <a:ext cx="1130345" cy="1332452"/>
            <a:chOff x="-1966670" y="2264102"/>
            <a:chExt cx="1372512" cy="1628541"/>
          </a:xfrm>
        </p:grpSpPr>
        <p:sp>
          <p:nvSpPr>
            <p:cNvPr id="25" name="平行四邊形 24"/>
            <p:cNvSpPr/>
            <p:nvPr/>
          </p:nvSpPr>
          <p:spPr>
            <a:xfrm rot="15129601">
              <a:off x="-1801457" y="3467575"/>
              <a:ext cx="473825" cy="376311"/>
            </a:xfrm>
            <a:prstGeom prst="parallelogram">
              <a:avLst>
                <a:gd name="adj" fmla="val 27108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7" name="直線接點 26"/>
            <p:cNvCxnSpPr/>
            <p:nvPr/>
          </p:nvCxnSpPr>
          <p:spPr>
            <a:xfrm>
              <a:off x="-1607541" y="3508432"/>
              <a:ext cx="83695" cy="298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>
              <a:endCxn id="25" idx="3"/>
            </p:cNvCxnSpPr>
            <p:nvPr/>
          </p:nvCxnSpPr>
          <p:spPr>
            <a:xfrm flipV="1">
              <a:off x="-1771528" y="3646640"/>
              <a:ext cx="401718" cy="233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平行四邊形 42"/>
            <p:cNvSpPr/>
            <p:nvPr/>
          </p:nvSpPr>
          <p:spPr>
            <a:xfrm rot="15129601">
              <a:off x="-1865398" y="2326103"/>
              <a:ext cx="1241240" cy="1117238"/>
            </a:xfrm>
            <a:prstGeom prst="parallelogram">
              <a:avLst>
                <a:gd name="adj" fmla="val 27108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0" name="直線接點 59"/>
            <p:cNvCxnSpPr/>
            <p:nvPr/>
          </p:nvCxnSpPr>
          <p:spPr>
            <a:xfrm>
              <a:off x="-1651945" y="2460450"/>
              <a:ext cx="256197" cy="890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/>
            <p:cNvCxnSpPr/>
            <p:nvPr/>
          </p:nvCxnSpPr>
          <p:spPr>
            <a:xfrm>
              <a:off x="-1396952" y="2452525"/>
              <a:ext cx="256197" cy="890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/>
            <p:cNvCxnSpPr/>
            <p:nvPr/>
          </p:nvCxnSpPr>
          <p:spPr>
            <a:xfrm>
              <a:off x="-1111918" y="2431925"/>
              <a:ext cx="256197" cy="890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/>
            <p:nvPr/>
          </p:nvCxnSpPr>
          <p:spPr>
            <a:xfrm flipV="1">
              <a:off x="-1897520" y="2615153"/>
              <a:ext cx="1125246" cy="548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 flipV="1">
              <a:off x="-1822333" y="2841362"/>
              <a:ext cx="1125246" cy="548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 flipV="1">
              <a:off x="-1719404" y="3061259"/>
              <a:ext cx="1125246" cy="548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/>
            <p:cNvCxnSpPr/>
            <p:nvPr/>
          </p:nvCxnSpPr>
          <p:spPr>
            <a:xfrm>
              <a:off x="-1966670" y="2452525"/>
              <a:ext cx="144337" cy="105590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接點 78"/>
            <p:cNvCxnSpPr>
              <a:stCxn id="43" idx="1"/>
              <a:endCxn id="25" idx="1"/>
            </p:cNvCxnSpPr>
            <p:nvPr/>
          </p:nvCxnSpPr>
          <p:spPr>
            <a:xfrm>
              <a:off x="-1822928" y="2911712"/>
              <a:ext cx="63649" cy="753109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接點 81"/>
            <p:cNvCxnSpPr/>
            <p:nvPr/>
          </p:nvCxnSpPr>
          <p:spPr>
            <a:xfrm flipH="1">
              <a:off x="-1571948" y="2874655"/>
              <a:ext cx="261563" cy="79016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>
              <a:stCxn id="43" idx="2"/>
            </p:cNvCxnSpPr>
            <p:nvPr/>
          </p:nvCxnSpPr>
          <p:spPr>
            <a:xfrm flipH="1">
              <a:off x="-1618896" y="2438093"/>
              <a:ext cx="230377" cy="105158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平行四邊形 85"/>
            <p:cNvSpPr/>
            <p:nvPr/>
          </p:nvSpPr>
          <p:spPr>
            <a:xfrm rot="15133169">
              <a:off x="-1918291" y="2391052"/>
              <a:ext cx="607910" cy="581243"/>
            </a:xfrm>
            <a:prstGeom prst="parallelogram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6493537" y="3975266"/>
            <a:ext cx="848296" cy="3649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7270812" y="4108933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Stage2-4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7627438" y="3543108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Stage2-3</a:t>
            </a:r>
          </a:p>
        </p:txBody>
      </p:sp>
      <p:sp>
        <p:nvSpPr>
          <p:cNvPr id="45" name="矩形 44"/>
          <p:cNvSpPr/>
          <p:nvPr/>
        </p:nvSpPr>
        <p:spPr>
          <a:xfrm>
            <a:off x="6793992" y="3470595"/>
            <a:ext cx="916601" cy="5480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7086244" y="2604335"/>
            <a:ext cx="862758" cy="9025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7893246" y="2570134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Stage2-2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8128804" y="933393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Stage2-1</a:t>
            </a:r>
          </a:p>
        </p:txBody>
      </p:sp>
      <p:sp>
        <p:nvSpPr>
          <p:cNvPr id="49" name="矩形 48"/>
          <p:cNvSpPr/>
          <p:nvPr/>
        </p:nvSpPr>
        <p:spPr>
          <a:xfrm>
            <a:off x="7415651" y="1021849"/>
            <a:ext cx="797157" cy="13614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10478" y="719902"/>
            <a:ext cx="8877750" cy="5909310"/>
          </a:xfrm>
          <a:prstGeom prst="rect">
            <a:avLst/>
          </a:prstGeom>
          <a:noFill/>
          <a:ln>
            <a:solidFill>
              <a:srgbClr val="0070C0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Multi-Level </a:t>
            </a:r>
            <a:r>
              <a:rPr lang="en-US" altLang="zh-TW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Concatnation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Expansive path (Decoder):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從低解析度的</a:t>
            </a:r>
            <a:r>
              <a:rPr lang="en-US" altLang="zh-TW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zh-TW" alt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zh-TW" alt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還原回整張影像</a:t>
            </a:r>
            <a:endParaRPr lang="en-US" altLang="zh-TW" sz="1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66700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stages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Expansive path </a:t>
            </a:r>
          </a:p>
          <a:p>
            <a:pPr indent="26670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&gt; </a:t>
            </a:r>
            <a:r>
              <a:rPr lang="en-US" altLang="zh-TW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Stage: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Consist of  2 convolution, up-convolution, and Concatenate. </a:t>
            </a:r>
          </a:p>
          <a:p>
            <a:pPr indent="266700"/>
            <a:r>
              <a:rPr lang="en-US" altLang="zh-TW" sz="1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Up-sampling convolution 2x2: Restore image</a:t>
            </a:r>
          </a:p>
          <a:p>
            <a:pPr indent="266700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Para.: </a:t>
            </a:r>
          </a:p>
          <a:p>
            <a:pPr indent="26670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&gt; Window size: 2 x 2</a:t>
            </a:r>
          </a:p>
          <a:p>
            <a:pPr indent="26670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&gt; Stride: 2</a:t>
            </a:r>
          </a:p>
          <a:p>
            <a:pPr indent="182563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- Activation function: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66700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Have a large number of feature channels, which allow the network</a:t>
            </a:r>
          </a:p>
          <a:p>
            <a:pPr indent="26670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to propagate context information to higher   resolution layers.</a:t>
            </a:r>
          </a:p>
          <a:p>
            <a:pPr indent="266700"/>
            <a:endParaRPr lang="en-US" altLang="zh-TW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66700"/>
            <a:endParaRPr lang="en-US" altLang="zh-TW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/>
            <a:r>
              <a:rPr lang="en-US" altLang="zh-TW" sz="1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Concatenate (Copy and Crop)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sz="1400" b="1" dirty="0"/>
              <a:t>Increase the resolution of the output 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</a:t>
            </a:r>
          </a:p>
          <a:p>
            <a:pPr marL="361950"/>
            <a:r>
              <a:rPr lang="en-US" altLang="zh-TW" sz="1400" dirty="0"/>
              <a:t>  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 order to localize,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resolution features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contracting path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combined with the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upsampled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output.</a:t>
            </a:r>
            <a:endParaRPr lang="en-US" altLang="zh-TW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2925" indent="-180975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Can learn to assemble a more precise output based on this information.</a:t>
            </a:r>
          </a:p>
          <a:p>
            <a:pPr marL="542925" indent="-180975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- Concatenate size: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the same size feature map as the center, rounding off the surrounding pixels.   </a:t>
            </a:r>
          </a:p>
          <a:p>
            <a:pPr marL="447675" indent="-180975"/>
            <a:r>
              <a:rPr lang="en-US" altLang="zh-TW" sz="1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3x3 Convolution: Feature merge</a:t>
            </a:r>
          </a:p>
          <a:p>
            <a:pPr marL="447675" indent="-180975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Para:</a:t>
            </a:r>
          </a:p>
          <a:p>
            <a:pPr marL="447675" indent="92075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Window size: 3x3</a:t>
            </a:r>
          </a:p>
          <a:p>
            <a:pPr marL="447675" indent="92075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Stride: 1</a:t>
            </a:r>
          </a:p>
          <a:p>
            <a:pPr marL="447675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/>
            <a:r>
              <a:rPr lang="en-US" altLang="zh-TW" sz="1400" dirty="0"/>
              <a:t>-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Unpadded: 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每做完一次 </a:t>
            </a:r>
            <a:r>
              <a:rPr lang="en-US" altLang="zh-TW" sz="1400" i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和 </a:t>
            </a:r>
            <a:r>
              <a:rPr lang="en-US" altLang="zh-TW" sz="1400" i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W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會減少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</a:p>
        </p:txBody>
      </p:sp>
      <p:grpSp>
        <p:nvGrpSpPr>
          <p:cNvPr id="34" name="群組 33"/>
          <p:cNvGrpSpPr/>
          <p:nvPr/>
        </p:nvGrpSpPr>
        <p:grpSpPr>
          <a:xfrm>
            <a:off x="1102789" y="2933834"/>
            <a:ext cx="3664520" cy="1487245"/>
            <a:chOff x="-2019361" y="3262123"/>
            <a:chExt cx="4560153" cy="1806330"/>
          </a:xfrm>
        </p:grpSpPr>
        <p:grpSp>
          <p:nvGrpSpPr>
            <p:cNvPr id="31" name="群組 30"/>
            <p:cNvGrpSpPr/>
            <p:nvPr/>
          </p:nvGrpSpPr>
          <p:grpSpPr>
            <a:xfrm>
              <a:off x="1584269" y="3460547"/>
              <a:ext cx="956523" cy="1525379"/>
              <a:chOff x="4669809" y="2255774"/>
              <a:chExt cx="956523" cy="1525379"/>
            </a:xfrm>
          </p:grpSpPr>
          <p:pic>
            <p:nvPicPr>
              <p:cNvPr id="26" name="圖片 2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9809" y="2298907"/>
                <a:ext cx="956523" cy="1482246"/>
              </a:xfrm>
              <a:prstGeom prst="rect">
                <a:avLst/>
              </a:prstGeom>
            </p:spPr>
          </p:pic>
          <p:sp>
            <p:nvSpPr>
              <p:cNvPr id="28" name="矩形 27"/>
              <p:cNvSpPr/>
              <p:nvPr/>
            </p:nvSpPr>
            <p:spPr>
              <a:xfrm>
                <a:off x="4846320" y="2255774"/>
                <a:ext cx="548640" cy="120477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9" name="群組 28"/>
            <p:cNvGrpSpPr/>
            <p:nvPr/>
          </p:nvGrpSpPr>
          <p:grpSpPr>
            <a:xfrm>
              <a:off x="-2019361" y="3262123"/>
              <a:ext cx="3569002" cy="1806330"/>
              <a:chOff x="882618" y="2084529"/>
              <a:chExt cx="3569002" cy="1806330"/>
            </a:xfrm>
          </p:grpSpPr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2618" y="2084529"/>
                <a:ext cx="3569002" cy="1806330"/>
              </a:xfrm>
              <a:prstGeom prst="rect">
                <a:avLst/>
              </a:prstGeom>
            </p:spPr>
          </p:pic>
          <p:sp>
            <p:nvSpPr>
              <p:cNvPr id="52" name="矩形 51"/>
              <p:cNvSpPr/>
              <p:nvPr/>
            </p:nvSpPr>
            <p:spPr>
              <a:xfrm>
                <a:off x="2021244" y="2339597"/>
                <a:ext cx="1279740" cy="84691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33" name="直線單箭頭接點 32"/>
            <p:cNvCxnSpPr/>
            <p:nvPr/>
          </p:nvCxnSpPr>
          <p:spPr>
            <a:xfrm flipV="1">
              <a:off x="407209" y="3539278"/>
              <a:ext cx="1380840" cy="3918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圖片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6715" y="3935876"/>
            <a:ext cx="961145" cy="391323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5079295" y="3712499"/>
            <a:ext cx="12831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Contracting Path 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846536" y="4045295"/>
            <a:ext cx="173374" cy="1390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5079295" y="3666218"/>
            <a:ext cx="1211985" cy="686912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單箭頭接點 39"/>
          <p:cNvCxnSpPr>
            <a:stCxn id="37" idx="2"/>
          </p:cNvCxnSpPr>
          <p:nvPr/>
        </p:nvCxnSpPr>
        <p:spPr>
          <a:xfrm flipH="1">
            <a:off x="2127200" y="4353130"/>
            <a:ext cx="3558088" cy="74265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116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/>
          <a:srcRect t="7302"/>
          <a:stretch/>
        </p:blipFill>
        <p:spPr>
          <a:xfrm>
            <a:off x="6501741" y="772423"/>
            <a:ext cx="2509757" cy="351970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7886700" cy="439118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Framework of Training Process (4/5)</a:t>
            </a:r>
            <a:endParaRPr lang="zh-TW" altLang="en-US" sz="25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332423" y="766538"/>
            <a:ext cx="8713919" cy="3539430"/>
          </a:xfrm>
          <a:prstGeom prst="rect">
            <a:avLst/>
          </a:prstGeom>
          <a:noFill/>
          <a:ln>
            <a:solidFill>
              <a:srgbClr val="0070C0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Classification on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Expansive path:</a:t>
            </a:r>
            <a:endParaRPr lang="en-US" altLang="zh-TW" sz="1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342900">
              <a:buAutoNum type="arabicParenR"/>
            </a:pPr>
            <a:r>
              <a:rPr lang="en-US" altLang="zh-TW" sz="1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(1x1 convolution ) 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(stage 2-1): 64 channel feature merge </a:t>
            </a:r>
          </a:p>
          <a:p>
            <a:pPr marL="266700" indent="363538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decide the class score </a:t>
            </a:r>
          </a:p>
          <a:p>
            <a:pPr marL="447675" indent="-180975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- 64 component feature vector to the desired number of classes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K=2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47675" indent="-180975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(1) Background / Foreground: 0/1 </a:t>
            </a:r>
          </a:p>
          <a:p>
            <a:pPr marL="447675" indent="-180975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(2) Background / touching cells: 0/1</a:t>
            </a:r>
          </a:p>
          <a:p>
            <a:pPr marL="447675" indent="-180975"/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180975"/>
            <a:r>
              <a:rPr lang="en-US" altLang="zh-TW" sz="1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pixel-wise soft-max: 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probability of each pixel </a:t>
            </a:r>
          </a:p>
          <a:p>
            <a:pPr marL="447675" indent="-180975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corresponding to k class.</a:t>
            </a:r>
          </a:p>
          <a:p>
            <a:pPr marL="447675" indent="-180975"/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93" y="2796979"/>
            <a:ext cx="3226410" cy="32020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700" y="3338011"/>
            <a:ext cx="1026322" cy="81737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59865" y="379811"/>
            <a:ext cx="8917460" cy="4041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50670" y="373578"/>
            <a:ext cx="355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2. Region segmentation using U-Net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913376" y="2992655"/>
            <a:ext cx="562003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Pare.:</a:t>
            </a:r>
          </a:p>
          <a:p>
            <a:pPr indent="88900"/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altLang="zh-TW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13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 denotes the activation in feature channel k at the pixel position x.</a:t>
            </a:r>
          </a:p>
          <a:p>
            <a:pPr indent="88900"/>
            <a:r>
              <a:rPr lang="en-US" altLang="zh-TW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K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number of classes.</a:t>
            </a:r>
          </a:p>
          <a:p>
            <a:pPr indent="88900"/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altLang="zh-TW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13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 is the approximated maximum-function.</a:t>
            </a:r>
          </a:p>
          <a:p>
            <a:pPr marL="452438" indent="-230188"/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 </a:t>
            </a:r>
            <a:r>
              <a:rPr lang="en-US" altLang="zh-TW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13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(x)≈1 for the k that has the maximum activation </a:t>
            </a:r>
            <a:r>
              <a:rPr lang="en-US" altLang="zh-TW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13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 and </a:t>
            </a:r>
            <a:r>
              <a:rPr lang="en-US" altLang="zh-TW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13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(x)≈ 0 for all other k.</a:t>
            </a:r>
            <a:endParaRPr lang="zh-TW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5472955" y="1654182"/>
            <a:ext cx="1054106" cy="935599"/>
            <a:chOff x="-1507702" y="2738404"/>
            <a:chExt cx="1054106" cy="935599"/>
          </a:xfrm>
        </p:grpSpPr>
        <p:sp>
          <p:nvSpPr>
            <p:cNvPr id="16" name="立方體 15"/>
            <p:cNvSpPr/>
            <p:nvPr/>
          </p:nvSpPr>
          <p:spPr>
            <a:xfrm>
              <a:off x="-1081157" y="2851368"/>
              <a:ext cx="627561" cy="18997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立方體 16"/>
            <p:cNvSpPr/>
            <p:nvPr/>
          </p:nvSpPr>
          <p:spPr>
            <a:xfrm>
              <a:off x="-1125416" y="2893948"/>
              <a:ext cx="627561" cy="18997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立方體 17"/>
            <p:cNvSpPr/>
            <p:nvPr/>
          </p:nvSpPr>
          <p:spPr>
            <a:xfrm>
              <a:off x="-1169675" y="3209828"/>
              <a:ext cx="627561" cy="18997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立方體 18"/>
            <p:cNvSpPr/>
            <p:nvPr/>
          </p:nvSpPr>
          <p:spPr>
            <a:xfrm>
              <a:off x="-1125416" y="3055022"/>
              <a:ext cx="627561" cy="18997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立方體 19"/>
            <p:cNvSpPr/>
            <p:nvPr/>
          </p:nvSpPr>
          <p:spPr>
            <a:xfrm>
              <a:off x="-1169675" y="3075905"/>
              <a:ext cx="627561" cy="18997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立方體 20"/>
            <p:cNvSpPr/>
            <p:nvPr/>
          </p:nvSpPr>
          <p:spPr>
            <a:xfrm>
              <a:off x="-1168302" y="2936528"/>
              <a:ext cx="627561" cy="18997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-1027321" y="3397004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64</a:t>
              </a:r>
              <a:endParaRPr lang="zh-TW" altLang="en-US" sz="12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-1507702" y="3083922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388</a:t>
              </a:r>
              <a:endParaRPr lang="zh-TW" altLang="en-US" sz="12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-1447629" y="2738404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388</a:t>
              </a:r>
              <a:endParaRPr lang="zh-TW" altLang="en-US" sz="1200" dirty="0"/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3231046" y="2455286"/>
            <a:ext cx="3379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Because of segmentation is doing by probability 0~1, so use exponential to make it separate widely</a:t>
            </a:r>
          </a:p>
        </p:txBody>
      </p:sp>
      <p:sp>
        <p:nvSpPr>
          <p:cNvPr id="39" name="矩形 38"/>
          <p:cNvSpPr/>
          <p:nvPr/>
        </p:nvSpPr>
        <p:spPr>
          <a:xfrm>
            <a:off x="8195490" y="771844"/>
            <a:ext cx="825203" cy="11634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59865" y="4457336"/>
            <a:ext cx="711124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input patch size is 572 x 572 pixels, but output segmentation map size only 388 x 388?</a:t>
            </a:r>
          </a:p>
          <a:p>
            <a:pPr indent="26670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Because the architecture of U-net totally have 23 convolution.</a:t>
            </a: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74638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Contracting path: (2+2) + 2*(2+2) + 2*2*(2+2) + 2*2*2*(2+2) + 2*2*2*2*(2+2)= 124</a:t>
            </a:r>
          </a:p>
          <a:p>
            <a:pPr indent="274638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Expansive path: 2*2*2*(2+2) + 2*2*(2+2) + 2*(2+2)=60</a:t>
            </a: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6670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loss (124+60) 184 pixels form input patch.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271107" y="818928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Stage2-1</a:t>
            </a:r>
          </a:p>
        </p:txBody>
      </p:sp>
      <p:sp>
        <p:nvSpPr>
          <p:cNvPr id="33" name="矩形 32"/>
          <p:cNvSpPr/>
          <p:nvPr/>
        </p:nvSpPr>
        <p:spPr>
          <a:xfrm>
            <a:off x="3129510" y="2836928"/>
            <a:ext cx="296695" cy="239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6414068" y="1910407"/>
            <a:ext cx="1266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x 2 </a:t>
            </a:r>
            <a:r>
              <a:rPr lang="en-US" altLang="zh-TW" sz="1000" dirty="0"/>
              <a:t>(Num. of class K)</a:t>
            </a:r>
            <a:endParaRPr lang="zh-TW" altLang="en-US" sz="10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6948621" y="2310379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Stage2-2</a:t>
            </a:r>
          </a:p>
        </p:txBody>
      </p:sp>
      <p:sp>
        <p:nvSpPr>
          <p:cNvPr id="67" name="文字方塊 66"/>
          <p:cNvSpPr txBox="1"/>
          <p:nvPr/>
        </p:nvSpPr>
        <p:spPr>
          <a:xfrm>
            <a:off x="6552345" y="3154789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Stage2-3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6047106" y="3576476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Stage2-4</a:t>
            </a:r>
          </a:p>
        </p:txBody>
      </p:sp>
    </p:spTree>
    <p:extLst>
      <p:ext uri="{BB962C8B-B14F-4D97-AF65-F5344CB8AC3E}">
        <p14:creationId xmlns:p14="http://schemas.microsoft.com/office/powerpoint/2010/main" val="157222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512049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Framework of Training Process (5/5)</a:t>
            </a:r>
            <a:endParaRPr lang="zh-TW" altLang="en-US" sz="2500" dirty="0"/>
          </a:p>
        </p:txBody>
      </p:sp>
      <p:sp>
        <p:nvSpPr>
          <p:cNvPr id="6" name="矩形 5"/>
          <p:cNvSpPr/>
          <p:nvPr/>
        </p:nvSpPr>
        <p:spPr>
          <a:xfrm>
            <a:off x="516820" y="821736"/>
            <a:ext cx="8485777" cy="5734512"/>
          </a:xfrm>
          <a:prstGeom prst="rect">
            <a:avLst/>
          </a:prstGeom>
          <a:noFill/>
          <a:ln>
            <a:solidFill>
              <a:srgbClr val="0070C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16820" y="821737"/>
                <a:ext cx="6500564" cy="6000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2.4 </a:t>
                </a:r>
                <a:r>
                  <a:rPr lang="en-US" altLang="zh-TW" sz="1400" b="1" dirty="0"/>
                  <a:t>Compute Loss and Optimize by Gradient Descent</a:t>
                </a:r>
                <a:endParaRPr lang="en-US" altLang="zh-TW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1400" b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Loss Function </a:t>
                </a:r>
                <a:r>
                  <a:rPr lang="en-US" altLang="zh-TW" sz="1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?? E = E1+E2</a:t>
                </a:r>
              </a:p>
              <a:p>
                <a:pPr indent="182563"/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Cross entropy loss function: In this case is mainly a </a:t>
                </a:r>
                <a:r>
                  <a:rPr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problem.</a:t>
                </a:r>
              </a:p>
              <a:p>
                <a:endParaRPr lang="en-US" altLang="zh-TW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(1) Weight Map:</a:t>
                </a:r>
              </a:p>
              <a:p>
                <a:endParaRPr lang="en-US" altLang="zh-TW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1400" dirty="0"/>
              </a:p>
              <a:p>
                <a:endParaRPr lang="en-US" altLang="zh-TW" sz="1400" dirty="0"/>
              </a:p>
              <a:p>
                <a:endParaRPr lang="en-US" altLang="zh-TW" sz="1400" dirty="0"/>
              </a:p>
              <a:p>
                <a:endParaRPr lang="en-US" altLang="zh-TW" sz="1400" dirty="0"/>
              </a:p>
              <a:p>
                <a:endParaRPr lang="en-US" altLang="zh-TW" sz="1400" dirty="0"/>
              </a:p>
              <a:p>
                <a:r>
                  <a:rPr lang="en-US" altLang="zh-TW" sz="1400" b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Network Parameters:</a:t>
                </a:r>
              </a:p>
              <a:p>
                <a:r>
                  <a:rPr lang="en-US" altLang="zh-TW" sz="1400" dirty="0"/>
                  <a:t>    (1) Initialization: ( Good initialization of the weight is important)</a:t>
                </a:r>
              </a:p>
              <a:p>
                <a:pPr lvl="1"/>
                <a:r>
                  <a:rPr lang="en-US" altLang="zh-TW" sz="1400" dirty="0"/>
                  <a:t>- Gaussian distribution with a standard deviation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altLang="zh-TW" sz="1400" dirty="0"/>
                          <m:t>2/</m:t>
                        </m:r>
                        <m:r>
                          <m:rPr>
                            <m:nor/>
                          </m:rPr>
                          <a:rPr lang="en-US" altLang="zh-TW" sz="1400" dirty="0"/>
                          <m:t>N</m:t>
                        </m:r>
                        <m:r>
                          <m:rPr>
                            <m:nor/>
                          </m:rPr>
                          <a:rPr lang="zh-TW" altLang="en-US" sz="1400" dirty="0"/>
                          <m:t> </m:t>
                        </m:r>
                      </m:e>
                    </m:rad>
                  </m:oMath>
                </a14:m>
                <a:endParaRPr lang="en-US" altLang="zh-TW" sz="1400" dirty="0"/>
              </a:p>
              <a:p>
                <a:pPr lvl="1"/>
                <a:r>
                  <a:rPr lang="en-US" altLang="zh-TW" sz="1400" dirty="0"/>
                  <a:t>i.e. A 3x3 convolution and 64 feature channels in the previous layer </a:t>
                </a:r>
              </a:p>
              <a:p>
                <a:pPr lvl="1"/>
                <a:r>
                  <a:rPr lang="en-US" altLang="zh-TW" sz="1400" dirty="0"/>
                  <a:t>N = 9 · 64 = 576, standard deviation=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altLang="zh-TW" sz="1400" dirty="0"/>
                          <m:t>2/576</m:t>
                        </m:r>
                        <m:r>
                          <m:rPr>
                            <m:nor/>
                          </m:rPr>
                          <a:rPr lang="zh-TW" altLang="en-US" sz="1400" dirty="0"/>
                          <m:t> </m:t>
                        </m:r>
                      </m:e>
                    </m:rad>
                  </m:oMath>
                </a14:m>
                <a:endParaRPr lang="en-US" altLang="zh-TW" sz="1400" dirty="0"/>
              </a:p>
              <a:p>
                <a:pPr lvl="1" indent="-277813"/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Hyper-parameters:</a:t>
                </a:r>
              </a:p>
              <a:p>
                <a:pPr lvl="1" indent="-277813"/>
                <a:r>
                  <a:rPr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altLang="zh-TW" sz="1400" dirty="0"/>
                  <a:t> High Momentum (0.99): Large number of the previously seen training samples determine the update in the current optimization step.</a:t>
                </a:r>
              </a:p>
              <a:p>
                <a:pPr lvl="1" indent="-9525"/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Stochastic Gradient Descent (SGD): The mini-batch sample is then updated once the gradient. The sample is randomly selected.</a:t>
                </a:r>
                <a:r>
                  <a:rPr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??</a:t>
                </a: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20" y="821737"/>
                <a:ext cx="6500564" cy="6000232"/>
              </a:xfrm>
              <a:prstGeom prst="rect">
                <a:avLst/>
              </a:prstGeom>
              <a:blipFill rotWithShape="0">
                <a:blip r:embed="rId2"/>
                <a:stretch>
                  <a:fillRect l="-281" t="-3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96" y="1793771"/>
            <a:ext cx="1993045" cy="41151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134" y="3680457"/>
            <a:ext cx="3093483" cy="488318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886" y="2335536"/>
            <a:ext cx="974050" cy="898640"/>
          </a:xfrm>
          <a:prstGeom prst="rect">
            <a:avLst/>
          </a:prstGeom>
        </p:spPr>
      </p:pic>
      <p:grpSp>
        <p:nvGrpSpPr>
          <p:cNvPr id="19" name="群組 18"/>
          <p:cNvGrpSpPr/>
          <p:nvPr/>
        </p:nvGrpSpPr>
        <p:grpSpPr>
          <a:xfrm>
            <a:off x="6832741" y="1182422"/>
            <a:ext cx="2068481" cy="3197821"/>
            <a:chOff x="6629218" y="1378495"/>
            <a:chExt cx="2210135" cy="2779886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29218" y="1378495"/>
              <a:ext cx="2210135" cy="2779886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8116478" y="1527142"/>
              <a:ext cx="722875" cy="9521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445530" y="517300"/>
            <a:ext cx="8623056" cy="6112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445529" y="517300"/>
            <a:ext cx="480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 Region segmentation using U-Net </a:t>
            </a:r>
            <a:r>
              <a:rPr lang="en-US" altLang="zh-TW" dirty="0">
                <a:solidFill>
                  <a:srgbClr val="FF0000"/>
                </a:solidFill>
              </a:rPr>
              <a:t>??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14294" y="1463181"/>
            <a:ext cx="6198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 cross entropy then penalizes at each position x(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the deviation of  P</a:t>
            </a:r>
            <a:r>
              <a:rPr lang="en-US" altLang="zh-TW" sz="1200" baseline="-25000" dirty="0">
                <a:latin typeface="Brush Script MT" panose="03060802040406070304" pitchFamily="66" charset="0"/>
              </a:rPr>
              <a:t>l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(x)(X)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4295" y="2783267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92075" indent="-92075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Pre-compute the weight map for each ground truth segmentation.</a:t>
            </a:r>
          </a:p>
          <a:p>
            <a:pPr marL="92075" indent="-92075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Force the network to learn the small separation borders that between touching cells.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399713" y="5130640"/>
            <a:ext cx="2189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channel feature map have smaller standard deviation </a:t>
            </a:r>
            <a:endParaRPr lang="zh-TW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057684" y="2678097"/>
            <a:ext cx="2428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(Same as Retina-net loss function </a:t>
            </a:r>
            <a:r>
              <a:rPr lang="el-GR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5140064" y="3334669"/>
            <a:ext cx="1755321" cy="1287675"/>
            <a:chOff x="5004221" y="1260629"/>
            <a:chExt cx="1755321" cy="1287675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107"/>
            <a:stretch/>
          </p:blipFill>
          <p:spPr>
            <a:xfrm>
              <a:off x="5004221" y="1260629"/>
              <a:ext cx="1755321" cy="1287675"/>
            </a:xfrm>
            <a:prstGeom prst="rect">
              <a:avLst/>
            </a:prstGeom>
          </p:spPr>
        </p:pic>
        <p:cxnSp>
          <p:nvCxnSpPr>
            <p:cNvPr id="26" name="直線單箭頭接點 25"/>
            <p:cNvCxnSpPr/>
            <p:nvPr/>
          </p:nvCxnSpPr>
          <p:spPr>
            <a:xfrm>
              <a:off x="5954232" y="2040291"/>
              <a:ext cx="339941" cy="2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6024687" y="2007881"/>
              <a:ext cx="4122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1000" dirty="0"/>
                <a:t>σ</a:t>
              </a:r>
              <a:r>
                <a:rPr lang="en-US" altLang="zh-TW" sz="1000" dirty="0"/>
                <a:t>= 5</a:t>
              </a:r>
              <a:endParaRPr lang="zh-TW" altLang="en-US" sz="1000" dirty="0"/>
            </a:p>
          </p:txBody>
        </p:sp>
        <p:cxnSp>
          <p:nvCxnSpPr>
            <p:cNvPr id="32" name="直線單箭頭接點 31"/>
            <p:cNvCxnSpPr/>
            <p:nvPr/>
          </p:nvCxnSpPr>
          <p:spPr>
            <a:xfrm flipV="1">
              <a:off x="5954232" y="1673112"/>
              <a:ext cx="0" cy="5019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5633609" y="1800959"/>
              <a:ext cx="5437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w</a:t>
              </a:r>
              <a:r>
                <a:rPr lang="en-US" altLang="zh-TW" sz="1000" baseline="-25000" dirty="0"/>
                <a:t>0</a:t>
              </a:r>
              <a:r>
                <a:rPr lang="en-US" altLang="zh-TW" sz="1000" dirty="0"/>
                <a:t>= 10</a:t>
              </a:r>
              <a:endParaRPr lang="zh-TW" altLang="en-US" sz="1000" dirty="0"/>
            </a:p>
          </p:txBody>
        </p:sp>
      </p:grpSp>
      <p:sp>
        <p:nvSpPr>
          <p:cNvPr id="23" name="矩形 22"/>
          <p:cNvSpPr/>
          <p:nvPr/>
        </p:nvSpPr>
        <p:spPr>
          <a:xfrm>
            <a:off x="1966379" y="233073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with a pixel-wise loss weight to force the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to learn the border pixels.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9642" y="3301727"/>
            <a:ext cx="989427" cy="787987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5251975" y="-51463"/>
            <a:ext cx="38920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Brush Script MT" panose="03060802040406070304" pitchFamily="66" charset="0"/>
              </a:rPr>
              <a:t>Para:</a:t>
            </a:r>
          </a:p>
          <a:p>
            <a:r>
              <a:rPr lang="en-US" altLang="zh-TW" sz="1200" dirty="0">
                <a:latin typeface="Brush Script MT" panose="03060802040406070304" pitchFamily="66" charset="0"/>
              </a:rPr>
              <a:t>&gt; l :</a:t>
            </a:r>
            <a:r>
              <a:rPr lang="en-US" altLang="zh-TW" sz="1200" dirty="0"/>
              <a:t> {1, . . . , K} is the true label of each pixel</a:t>
            </a:r>
          </a:p>
          <a:p>
            <a:pPr marL="265113" indent="-265113"/>
            <a:r>
              <a:rPr lang="en-US" altLang="zh-TW" sz="1200" dirty="0"/>
              <a:t>&gt; w : is a weight map that we introduced to give some pixels more importance in the training.</a:t>
            </a:r>
          </a:p>
          <a:p>
            <a:r>
              <a:rPr lang="en-US" altLang="zh-TW" sz="1200" dirty="0"/>
              <a:t>&gt; </a:t>
            </a:r>
            <a:r>
              <a:rPr lang="en-US" altLang="zh-TW" sz="1200" dirty="0" err="1"/>
              <a:t>w</a:t>
            </a:r>
            <a:r>
              <a:rPr lang="en-US" altLang="zh-TW" sz="1200" baseline="-25000" dirty="0" err="1"/>
              <a:t>c</a:t>
            </a:r>
            <a:r>
              <a:rPr lang="en-US" altLang="zh-TW" sz="1200" dirty="0"/>
              <a:t> : is the weight map to balance the class frequencies. </a:t>
            </a:r>
          </a:p>
          <a:p>
            <a:r>
              <a:rPr lang="en-US" altLang="zh-TW" sz="1200" dirty="0"/>
              <a:t>&gt; d</a:t>
            </a:r>
            <a:r>
              <a:rPr lang="en-US" altLang="zh-TW" sz="1200" baseline="-25000" dirty="0"/>
              <a:t>1</a:t>
            </a:r>
            <a:r>
              <a:rPr lang="en-US" altLang="zh-TW" sz="1200" dirty="0"/>
              <a:t> : denotes the distance to the border of </a:t>
            </a:r>
            <a:r>
              <a:rPr lang="en-US" altLang="zh-TW" sz="1200" dirty="0">
                <a:solidFill>
                  <a:srgbClr val="FF0000"/>
                </a:solidFill>
              </a:rPr>
              <a:t>the nearest cell</a:t>
            </a:r>
            <a:r>
              <a:rPr lang="en-US" altLang="zh-TW" sz="1200" dirty="0"/>
              <a:t>.</a:t>
            </a:r>
          </a:p>
          <a:p>
            <a:r>
              <a:rPr lang="en-US" altLang="zh-TW" sz="1200" dirty="0"/>
              <a:t>&gt; d</a:t>
            </a:r>
            <a:r>
              <a:rPr lang="en-US" altLang="zh-TW" sz="1200" baseline="-25000" dirty="0"/>
              <a:t>2</a:t>
            </a:r>
            <a:r>
              <a:rPr lang="en-US" altLang="zh-TW" sz="1200" dirty="0"/>
              <a:t> : the distance to the border of the </a:t>
            </a:r>
            <a:r>
              <a:rPr lang="en-US" altLang="zh-TW" sz="1200" dirty="0">
                <a:solidFill>
                  <a:srgbClr val="FF0000"/>
                </a:solidFill>
              </a:rPr>
              <a:t>second nearest cell.</a:t>
            </a:r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8138" y="5038946"/>
            <a:ext cx="1448962" cy="1507107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8226" y="1700687"/>
            <a:ext cx="2054441" cy="6348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884722" y="1947397"/>
            <a:ext cx="599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Priori prob.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253532" y="3002277"/>
            <a:ext cx="3339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越是接近邊緣，對應的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weight map 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也就愈高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185189" y="4099909"/>
            <a:ext cx="1843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>
                <a:latin typeface="標楷體" panose="03000509000000000000" pitchFamily="65" charset="-120"/>
                <a:ea typeface="標楷體" panose="03000509000000000000" pitchFamily="65" charset="-120"/>
              </a:rPr>
              <a:t>因為</a:t>
            </a:r>
            <a:r>
              <a:rPr lang="en-US" altLang="zh-TW" sz="1000" dirty="0">
                <a:latin typeface="標楷體" panose="03000509000000000000" pitchFamily="65" charset="-120"/>
                <a:ea typeface="標楷體" panose="03000509000000000000" pitchFamily="65" charset="-120"/>
              </a:rPr>
              <a:t>cell</a:t>
            </a:r>
            <a:r>
              <a:rPr lang="zh-TW" altLang="en-US" sz="1000" dirty="0">
                <a:latin typeface="標楷體" panose="03000509000000000000" pitchFamily="65" charset="-120"/>
                <a:ea typeface="標楷體" panose="03000509000000000000" pitchFamily="65" charset="-120"/>
              </a:rPr>
              <a:t>邊緣的</a:t>
            </a:r>
            <a:r>
              <a:rPr lang="en-US" altLang="zh-TW" sz="1000" dirty="0">
                <a:latin typeface="標楷體" panose="03000509000000000000" pitchFamily="65" charset="-120"/>
                <a:ea typeface="標楷體" panose="03000509000000000000" pitchFamily="65" charset="-120"/>
              </a:rPr>
              <a:t>pixels</a:t>
            </a:r>
            <a:r>
              <a:rPr lang="zh-TW" altLang="en-US" sz="1000" dirty="0">
                <a:latin typeface="標楷體" panose="03000509000000000000" pitchFamily="65" charset="-120"/>
                <a:ea typeface="標楷體" panose="03000509000000000000" pitchFamily="65" charset="-120"/>
              </a:rPr>
              <a:t>相對整張影像少，所以為了讓訓練過程中能平衡，所以加入</a:t>
            </a:r>
            <a:r>
              <a:rPr lang="en-US" altLang="zh-TW" sz="1000" dirty="0">
                <a:latin typeface="標楷體" panose="03000509000000000000" pitchFamily="65" charset="-120"/>
                <a:ea typeface="標楷體" panose="03000509000000000000" pitchFamily="65" charset="-120"/>
              </a:rPr>
              <a:t>weight</a:t>
            </a:r>
            <a:r>
              <a:rPr lang="zh-TW" altLang="en-US" sz="1000" dirty="0">
                <a:latin typeface="標楷體" panose="03000509000000000000" pitchFamily="65" charset="-120"/>
                <a:ea typeface="標楷體" panose="03000509000000000000" pitchFamily="65" charset="-120"/>
              </a:rPr>
              <a:t>的概念。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1208812" y="4099909"/>
            <a:ext cx="2901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Ford: Using distance transform to be weight map.</a:t>
            </a:r>
            <a:endParaRPr lang="zh-TW" altLang="en-US" sz="1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17</a:t>
            </a:fld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5295418" y="2853959"/>
            <a:ext cx="330029" cy="23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464384" y="3934425"/>
            <a:ext cx="101598" cy="186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2083482" y="3909444"/>
            <a:ext cx="1555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two distance </a:t>
            </a:r>
            <a:endParaRPr lang="zh-TW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245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18760"/>
            <a:ext cx="7886700" cy="512049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Framework of Training Process (5/5)</a:t>
            </a:r>
            <a:endParaRPr lang="zh-TW" altLang="en-US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526156" y="71358"/>
                <a:ext cx="2200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/>
                  <a:t>補充 </a:t>
                </a:r>
                <a:r>
                  <a:rPr lang="en-US" altLang="zh-TW" dirty="0"/>
                  <a:t>SGD,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dirty="0"/>
                          <m:t>d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dirty="0"/>
                          <m:t>d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156" y="71358"/>
                <a:ext cx="220079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2493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69746" t="2321" r="617" b="3325"/>
          <a:stretch/>
        </p:blipFill>
        <p:spPr>
          <a:xfrm>
            <a:off x="578654" y="576953"/>
            <a:ext cx="2453299" cy="244269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12672" y="2313180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altLang="zh-TW" sz="12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</a:t>
            </a:r>
            <a:r>
              <a:rPr lang="en-US" altLang="zh-TW" sz="12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219709" y="2349474"/>
            <a:ext cx="46114" cy="56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/>
          <p:nvPr/>
        </p:nvCxnSpPr>
        <p:spPr>
          <a:xfrm flipH="1" flipV="1">
            <a:off x="1223939" y="2225897"/>
            <a:ext cx="25066" cy="151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1237615" y="2320129"/>
            <a:ext cx="149686" cy="573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2" idx="0"/>
          </p:cNvCxnSpPr>
          <p:nvPr/>
        </p:nvCxnSpPr>
        <p:spPr>
          <a:xfrm>
            <a:off x="1242766" y="2349474"/>
            <a:ext cx="209627" cy="25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1074653" y="2010342"/>
                <a:ext cx="323637" cy="283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653" y="2010342"/>
                <a:ext cx="323637" cy="2838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294472" y="2156436"/>
                <a:ext cx="354320" cy="2601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72" y="2156436"/>
                <a:ext cx="354320" cy="2601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圖片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554" y="6247453"/>
            <a:ext cx="3062796" cy="351037"/>
          </a:xfrm>
          <a:prstGeom prst="rect">
            <a:avLst/>
          </a:prstGeom>
        </p:spPr>
      </p:pic>
      <p:sp>
        <p:nvSpPr>
          <p:cNvPr id="40" name="Rectangle 1"/>
          <p:cNvSpPr>
            <a:spLocks noChangeArrowheads="1"/>
          </p:cNvSpPr>
          <p:nvPr/>
        </p:nvSpPr>
        <p:spPr bwMode="auto">
          <a:xfrm>
            <a:off x="427204" y="4921260"/>
            <a:ext cx="852375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0" lang="en-US" altLang="zh-TW" sz="14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en-US" altLang="zh-TW" sz="1400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 </a:t>
            </a:r>
            <a:r>
              <a:rPr lang="en-US" altLang="zh-TW" sz="1400" b="1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need to have exact gradient to reduce the cost</a:t>
            </a:r>
            <a:r>
              <a:rPr lang="en-US" altLang="zh-TW" sz="1400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in a given iteration. it as trying to get </a:t>
            </a:r>
            <a:r>
              <a:rPr lang="en-US" altLang="zh-TW" sz="1400" b="1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altLang="zh-TW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approximated gradient </a:t>
            </a:r>
            <a:r>
              <a:rPr lang="en-US" altLang="zh-TW" sz="1400" b="1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instead of exact gradient</a:t>
            </a:r>
            <a:r>
              <a:rPr lang="en-US" altLang="zh-TW" sz="1400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The approximation is coming from one data point (or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several data points called mini batch</a:t>
            </a:r>
            <a:r>
              <a:rPr lang="en-US" altLang="zh-TW" sz="1400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altLang="zh-TW" sz="1200" dirty="0">
                <a:solidFill>
                  <a:srgbClr val="242729"/>
                </a:solidFill>
              </a:rPr>
              <a:t>then the concepts of </a:t>
            </a:r>
            <a:r>
              <a:rPr lang="en-US" altLang="zh-TW" sz="1200" dirty="0">
                <a:solidFill>
                  <a:srgbClr val="FF0000"/>
                </a:solidFill>
              </a:rPr>
              <a:t>batch and epoch </a:t>
            </a:r>
            <a:r>
              <a:rPr lang="en-US" altLang="zh-TW" sz="1200" dirty="0">
                <a:solidFill>
                  <a:srgbClr val="242729"/>
                </a:solidFill>
              </a:rPr>
              <a:t>come.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get rid of the sum and 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Times New Roman" panose="02020603050405020304" pitchFamily="18" charset="0"/>
                <a:ea typeface="MathJax_Main"/>
                <a:cs typeface="Times New Roman" panose="02020603050405020304" pitchFamily="18" charset="0"/>
              </a:rPr>
              <a:t>1/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Times New Roman" panose="02020603050405020304" pitchFamily="18" charset="0"/>
                <a:ea typeface="MathJax_Math-italic"/>
                <a:cs typeface="Times New Roman" panose="02020603050405020304" pitchFamily="18" charset="0"/>
              </a:rPr>
              <a:t>m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constant, but get the gradient for current data point 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Times New Roman" panose="02020603050405020304" pitchFamily="18" charset="0"/>
                <a:ea typeface="MathJax_Math-italic"/>
                <a:cs typeface="Times New Roman" panose="02020603050405020304" pitchFamily="18" charset="0"/>
              </a:rPr>
              <a:t>x</a:t>
            </a:r>
            <a:r>
              <a:rPr kumimoji="0" lang="zh-TW" altLang="zh-TW" sz="1400" b="0" i="0" u="none" strike="noStrike" cap="none" normalizeH="0" baseline="30000" dirty="0">
                <a:ln>
                  <a:noFill/>
                </a:ln>
                <a:solidFill>
                  <a:srgbClr val="242729"/>
                </a:solidFill>
                <a:effectLst/>
                <a:latin typeface="Times New Roman" panose="02020603050405020304" pitchFamily="18" charset="0"/>
                <a:ea typeface="MathJax_Main"/>
                <a:cs typeface="Times New Roman" panose="02020603050405020304" pitchFamily="18" charset="0"/>
              </a:rPr>
              <a:t>(</a:t>
            </a:r>
            <a:r>
              <a:rPr kumimoji="0" lang="zh-TW" altLang="zh-TW" sz="1400" b="0" i="0" u="none" strike="noStrike" cap="none" normalizeH="0" baseline="30000" dirty="0">
                <a:ln>
                  <a:noFill/>
                </a:ln>
                <a:solidFill>
                  <a:srgbClr val="242729"/>
                </a:solidFill>
                <a:effectLst/>
                <a:latin typeface="Times New Roman" panose="02020603050405020304" pitchFamily="18" charset="0"/>
                <a:ea typeface="MathJax_Math-italic"/>
                <a:cs typeface="Times New Roman" panose="02020603050405020304" pitchFamily="18" charset="0"/>
              </a:rPr>
              <a:t>i</a:t>
            </a:r>
            <a:r>
              <a:rPr kumimoji="0" lang="zh-TW" altLang="zh-TW" sz="1400" b="0" i="0" u="none" strike="noStrike" cap="none" normalizeH="0" baseline="30000" dirty="0">
                <a:ln>
                  <a:noFill/>
                </a:ln>
                <a:solidFill>
                  <a:srgbClr val="242729"/>
                </a:solidFill>
                <a:effectLst/>
                <a:latin typeface="Times New Roman" panose="02020603050405020304" pitchFamily="18" charset="0"/>
                <a:ea typeface="MathJax_Main"/>
                <a:cs typeface="Times New Roman" panose="02020603050405020304" pitchFamily="18" charset="0"/>
              </a:rPr>
              <a:t>)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Times New Roman" panose="02020603050405020304" pitchFamily="18" charset="0"/>
                <a:ea typeface="MathJax_Main"/>
                <a:cs typeface="Times New Roman" panose="02020603050405020304" pitchFamily="18" charset="0"/>
              </a:rPr>
              <a:t>,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Times New Roman" panose="02020603050405020304" pitchFamily="18" charset="0"/>
                <a:ea typeface="MathJax_Math-italic"/>
                <a:cs typeface="Times New Roman" panose="02020603050405020304" pitchFamily="18" charset="0"/>
              </a:rPr>
              <a:t>y</a:t>
            </a:r>
            <a:r>
              <a:rPr kumimoji="0" lang="zh-TW" altLang="zh-TW" sz="1400" b="0" i="0" u="none" strike="noStrike" cap="none" normalizeH="0" baseline="30000" dirty="0">
                <a:ln>
                  <a:noFill/>
                </a:ln>
                <a:solidFill>
                  <a:srgbClr val="242729"/>
                </a:solidFill>
                <a:effectLst/>
                <a:latin typeface="Times New Roman" panose="02020603050405020304" pitchFamily="18" charset="0"/>
                <a:ea typeface="MathJax_Main"/>
                <a:cs typeface="Times New Roman" panose="02020603050405020304" pitchFamily="18" charset="0"/>
              </a:rPr>
              <a:t>(</a:t>
            </a:r>
            <a:r>
              <a:rPr kumimoji="0" lang="zh-TW" altLang="zh-TW" sz="1400" b="0" i="0" u="none" strike="noStrike" cap="none" normalizeH="0" baseline="30000" dirty="0">
                <a:ln>
                  <a:noFill/>
                </a:ln>
                <a:solidFill>
                  <a:srgbClr val="242729"/>
                </a:solidFill>
                <a:effectLst/>
                <a:latin typeface="Times New Roman" panose="02020603050405020304" pitchFamily="18" charset="0"/>
                <a:ea typeface="MathJax_Math-italic"/>
                <a:cs typeface="Times New Roman" panose="02020603050405020304" pitchFamily="18" charset="0"/>
              </a:rPr>
              <a:t>i</a:t>
            </a:r>
            <a:r>
              <a:rPr kumimoji="0" lang="zh-TW" altLang="zh-TW" sz="1400" b="0" i="0" u="none" strike="noStrike" cap="none" normalizeH="0" baseline="30000" dirty="0">
                <a:ln>
                  <a:noFill/>
                </a:ln>
                <a:solidFill>
                  <a:srgbClr val="242729"/>
                </a:solidFill>
                <a:effectLst/>
                <a:latin typeface="Times New Roman" panose="02020603050405020304" pitchFamily="18" charset="0"/>
                <a:ea typeface="MathJax_Main"/>
                <a:cs typeface="Times New Roman" panose="02020603050405020304" pitchFamily="18" charset="0"/>
              </a:rPr>
              <a:t>)</a:t>
            </a:r>
            <a:r>
              <a:rPr lang="en-US" altLang="zh-TW" sz="1400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.’</a:t>
            </a:r>
          </a:p>
          <a:p>
            <a:endParaRPr kumimoji="0" lang="en-US" altLang="zh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66700"/>
            <a:r>
              <a:rPr lang="en-US" altLang="zh-TW" sz="1400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zh-TW" sz="1400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tochastic </a:t>
            </a:r>
            <a:r>
              <a:rPr lang="en-US" altLang="zh-TW" sz="1400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TW" altLang="zh-TW" sz="1400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radient </a:t>
            </a:r>
            <a:r>
              <a:rPr lang="en-US" altLang="zh-TW" sz="1400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TW" altLang="zh-TW" sz="1400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ecent</a:t>
            </a:r>
            <a:r>
              <a:rPr lang="en-US" altLang="zh-TW" sz="1400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(SGD), update the parameter by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-44726" y="6611779"/>
            <a:ext cx="49944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/>
              <a:t>http://ruder.io/optimizing-gradient-descent/index.html#shufflingandcurriculumlearning</a:t>
            </a:r>
          </a:p>
        </p:txBody>
      </p:sp>
      <p:sp>
        <p:nvSpPr>
          <p:cNvPr id="5" name="矩形 4"/>
          <p:cNvSpPr/>
          <p:nvPr/>
        </p:nvSpPr>
        <p:spPr>
          <a:xfrm>
            <a:off x="151337" y="3037399"/>
            <a:ext cx="87996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p"/>
            </a:pPr>
            <a:r>
              <a:rPr lang="en-US" altLang="zh-TW" sz="1400" dirty="0">
                <a:solidFill>
                  <a:srgbClr val="242729"/>
                </a:solidFill>
                <a:latin typeface="Arial" panose="020B0604020202020204" pitchFamily="34" charset="0"/>
              </a:rPr>
              <a:t>Gradient Decent (GD) </a:t>
            </a:r>
            <a:r>
              <a:rPr lang="en-US" altLang="zh-TW" sz="1400" dirty="0">
                <a:solidFill>
                  <a:srgbClr val="2427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Vs. </a:t>
            </a:r>
            <a:r>
              <a:rPr lang="zh-TW" altLang="zh-TW" sz="1400" dirty="0">
                <a:solidFill>
                  <a:srgbClr val="2427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stochastic gradient decent</a:t>
            </a:r>
            <a:r>
              <a:rPr lang="en-US" altLang="zh-TW" sz="1400" dirty="0">
                <a:solidFill>
                  <a:srgbClr val="2427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(SGD)</a:t>
            </a:r>
            <a:r>
              <a:rPr lang="zh-TW" altLang="zh-TW" sz="1400" dirty="0">
                <a:solidFill>
                  <a:srgbClr val="2427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TW" sz="1400" dirty="0">
              <a:solidFill>
                <a:srgbClr val="2427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8163" indent="-274638" fontAlgn="base">
              <a:buFont typeface="Wingdings" panose="05000000000000000000" pitchFamily="2" charset="2"/>
              <a:buChar char="Ø"/>
            </a:pPr>
            <a:r>
              <a:rPr lang="en-US" altLang="zh-TW" sz="1400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Suppose we have 1 billion data.</a:t>
            </a:r>
          </a:p>
          <a:p>
            <a:pPr marL="538163" indent="-274638" fontAlgn="base">
              <a:buFont typeface="Wingdings" panose="05000000000000000000" pitchFamily="2" charset="2"/>
              <a:buChar char="Ø"/>
            </a:pPr>
            <a:r>
              <a:rPr lang="en-US" altLang="zh-TW" sz="1400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GD: In order to update the parameters once, we need to have the (exact) gradient. This requires to sum up these 1 billion data points to perform 1 update. There is no concept of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"epoch ??" </a:t>
            </a:r>
            <a:r>
              <a:rPr lang="en-US" altLang="zh-TW" sz="1400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"batch" in classical gradient decent. </a:t>
            </a:r>
          </a:p>
          <a:p>
            <a:pPr marL="538163" indent="-274638" fontAlgn="base">
              <a:buFont typeface="Wingdings" panose="05000000000000000000" pitchFamily="2" charset="2"/>
              <a:buChar char="Ø"/>
            </a:pPr>
            <a:endParaRPr lang="en-US" altLang="zh-TW" sz="1400" dirty="0">
              <a:solidFill>
                <a:srgbClr val="2427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185738" fontAlgn="base"/>
            <a:r>
              <a:rPr lang="en-US" altLang="zh-TW" sz="1400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 Decent (GD), update the parameter by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880554" y="4358396"/>
            <a:ext cx="3470939" cy="596568"/>
            <a:chOff x="582209" y="4605391"/>
            <a:chExt cx="3470939" cy="596568"/>
          </a:xfrm>
        </p:grpSpPr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209" y="4605391"/>
              <a:ext cx="3470939" cy="596568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894002" y="4640749"/>
              <a:ext cx="574878" cy="5510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7393164" y="3833730"/>
            <a:ext cx="1401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(takes long time)</a:t>
            </a:r>
            <a:endParaRPr lang="zh-TW" altLang="en-US" sz="1400" dirty="0"/>
          </a:p>
        </p:txBody>
      </p:sp>
      <p:sp>
        <p:nvSpPr>
          <p:cNvPr id="18" name="矩形 17"/>
          <p:cNvSpPr/>
          <p:nvPr/>
        </p:nvSpPr>
        <p:spPr>
          <a:xfrm>
            <a:off x="4141802" y="5589502"/>
            <a:ext cx="27687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(update the parameters much faster)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716734" y="6202803"/>
            <a:ext cx="4264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TW" sz="1200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need to have 1 billion iterations/updates, but much less iterations/updates, say 1 million, and you will have "good enough" model to use.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3059131" y="2035388"/>
                <a:ext cx="3202414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8900"/>
                <a:r>
                  <a:rPr lang="en-US" altLang="zh-TW" sz="10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Rule1) </a:t>
                </a:r>
                <a:r>
                  <a:rPr lang="zh-TW" altLang="en-US" sz="10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越是接近兩個細胞之間邊界的</a:t>
                </a:r>
                <a:r>
                  <a:rPr lang="en-US" altLang="zh-TW" sz="10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pixel </a:t>
                </a:r>
                <a:r>
                  <a:rPr lang="zh-TW" altLang="en-US" sz="10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相對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0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0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越小，所以對應到權重也越高</a:t>
                </a:r>
                <a:r>
                  <a:rPr lang="en-US" altLang="zh-TW" sz="10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, higher affection</a:t>
                </a:r>
                <a:r>
                  <a:rPr lang="zh-TW" altLang="en-US" sz="10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。</a:t>
                </a:r>
                <a:endParaRPr lang="en-US" altLang="zh-TW" sz="10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endParaRPr lang="en-US" altLang="zh-TW" sz="10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r>
                  <a:rPr lang="en-US" altLang="zh-TW" sz="1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&gt;</a:t>
                </a:r>
                <a:r>
                  <a:rPr lang="zh-TW" altLang="en-US" sz="1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Conclusion: </a:t>
                </a:r>
              </a:p>
              <a:p>
                <a:r>
                  <a:rPr lang="zh-TW" altLang="en-US" sz="1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此機制主要強化</a:t>
                </a:r>
                <a:r>
                  <a:rPr lang="en-US" altLang="zh-TW" sz="1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cell</a:t>
                </a:r>
                <a:r>
                  <a:rPr lang="zh-TW" altLang="en-US" sz="1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與</a:t>
                </a:r>
                <a:r>
                  <a:rPr lang="en-US" altLang="zh-TW" sz="1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cell</a:t>
                </a:r>
                <a:r>
                  <a:rPr lang="zh-TW" altLang="en-US" sz="1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之間邊界訓練的區域。</a:t>
                </a:r>
                <a:endParaRPr lang="en-US" altLang="zh-TW" sz="1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131" y="2035388"/>
                <a:ext cx="3202414" cy="1061829"/>
              </a:xfrm>
              <a:prstGeom prst="rect">
                <a:avLst/>
              </a:prstGeom>
              <a:blipFill>
                <a:blip r:embed="rId8"/>
                <a:stretch>
                  <a:fillRect l="-190" b="-5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橢圓 63"/>
          <p:cNvSpPr/>
          <p:nvPr/>
        </p:nvSpPr>
        <p:spPr>
          <a:xfrm>
            <a:off x="1810057" y="749583"/>
            <a:ext cx="46114" cy="56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5" name="直線單箭頭接點 64"/>
          <p:cNvCxnSpPr/>
          <p:nvPr/>
        </p:nvCxnSpPr>
        <p:spPr>
          <a:xfrm flipH="1" flipV="1">
            <a:off x="1708205" y="767336"/>
            <a:ext cx="131148" cy="102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1827963" y="777588"/>
            <a:ext cx="364384" cy="3035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stCxn id="64" idx="0"/>
          </p:cNvCxnSpPr>
          <p:nvPr/>
        </p:nvCxnSpPr>
        <p:spPr>
          <a:xfrm>
            <a:off x="1833114" y="749583"/>
            <a:ext cx="93511" cy="59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1532208" y="498803"/>
                <a:ext cx="323637" cy="283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208" y="498803"/>
                <a:ext cx="323637" cy="2838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2073844" y="722645"/>
                <a:ext cx="354320" cy="2601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844" y="722645"/>
                <a:ext cx="354320" cy="2601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文字方塊 70"/>
          <p:cNvSpPr txBox="1"/>
          <p:nvPr/>
        </p:nvSpPr>
        <p:spPr>
          <a:xfrm>
            <a:off x="1745564" y="529843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altLang="zh-TW" sz="12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</a:t>
            </a:r>
            <a:r>
              <a:rPr lang="en-US" altLang="zh-TW" sz="12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3158804" y="1651751"/>
                <a:ext cx="29840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Rule2) </a:t>
                </a:r>
                <a:r>
                  <a:rPr lang="zh-TW" altLang="en-US" sz="10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只接近單一個細胞邊界的</a:t>
                </a:r>
                <a:r>
                  <a:rPr lang="en-US" altLang="zh-TW" sz="10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pixel</a:t>
                </a:r>
                <a:r>
                  <a:rPr lang="zh-TW" altLang="en-US" sz="10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相對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0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較大，所對應到權重也就較低。</a:t>
                </a:r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804" y="1651751"/>
                <a:ext cx="2984033" cy="400110"/>
              </a:xfrm>
              <a:prstGeom prst="rect">
                <a:avLst/>
              </a:prstGeom>
              <a:blipFill rotWithShape="0">
                <a:blip r:embed="rId11"/>
                <a:stretch>
                  <a:fillRect r="-3469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向右箭號 79"/>
          <p:cNvSpPr/>
          <p:nvPr/>
        </p:nvSpPr>
        <p:spPr>
          <a:xfrm rot="10538143" flipV="1">
            <a:off x="1583187" y="2192786"/>
            <a:ext cx="1562384" cy="193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向右箭號 82"/>
          <p:cNvSpPr/>
          <p:nvPr/>
        </p:nvSpPr>
        <p:spPr>
          <a:xfrm rot="12617062" flipV="1">
            <a:off x="1814491" y="1299240"/>
            <a:ext cx="1510561" cy="211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7" name="群組 86"/>
          <p:cNvGrpSpPr/>
          <p:nvPr/>
        </p:nvGrpSpPr>
        <p:grpSpPr>
          <a:xfrm>
            <a:off x="6261545" y="572664"/>
            <a:ext cx="2531231" cy="2446982"/>
            <a:chOff x="6457950" y="1655659"/>
            <a:chExt cx="1955876" cy="1804454"/>
          </a:xfrm>
        </p:grpSpPr>
        <p:pic>
          <p:nvPicPr>
            <p:cNvPr id="52" name="圖片 5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57950" y="1655659"/>
              <a:ext cx="1955876" cy="1804454"/>
            </a:xfrm>
            <a:prstGeom prst="rect">
              <a:avLst/>
            </a:prstGeom>
          </p:spPr>
        </p:pic>
        <p:sp>
          <p:nvSpPr>
            <p:cNvPr id="84" name="橢圓 83"/>
            <p:cNvSpPr/>
            <p:nvPr/>
          </p:nvSpPr>
          <p:spPr>
            <a:xfrm>
              <a:off x="7169028" y="1655659"/>
              <a:ext cx="308783" cy="354683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橢圓 84"/>
            <p:cNvSpPr/>
            <p:nvPr/>
          </p:nvSpPr>
          <p:spPr>
            <a:xfrm>
              <a:off x="6813987" y="2694057"/>
              <a:ext cx="308783" cy="354683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6" name="矩形 85"/>
          <p:cNvSpPr/>
          <p:nvPr/>
        </p:nvSpPr>
        <p:spPr>
          <a:xfrm>
            <a:off x="215312" y="323912"/>
            <a:ext cx="13629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Map</a:t>
            </a:r>
            <a:endParaRPr lang="zh-TW" altLang="en-US" sz="1400" dirty="0"/>
          </a:p>
        </p:txBody>
      </p:sp>
      <p:sp>
        <p:nvSpPr>
          <p:cNvPr id="88" name="向右箭號 87"/>
          <p:cNvSpPr/>
          <p:nvPr/>
        </p:nvSpPr>
        <p:spPr>
          <a:xfrm rot="19350661" flipV="1">
            <a:off x="5911103" y="1165959"/>
            <a:ext cx="1189233" cy="357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向右箭號 88"/>
          <p:cNvSpPr/>
          <p:nvPr/>
        </p:nvSpPr>
        <p:spPr>
          <a:xfrm rot="21015793" flipV="1">
            <a:off x="6016133" y="2156128"/>
            <a:ext cx="692469" cy="221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1291746" y="2532361"/>
                <a:ext cx="38183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trike="sngStrike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trike="sngStrike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b="0" i="1" strike="sngStrike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200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746" y="2532361"/>
                <a:ext cx="381835" cy="27699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8605029" y="387998"/>
            <a:ext cx="50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Higher weight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2968499" y="477800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Define: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3016636" y="1469524"/>
            <a:ext cx="1410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&gt; Physical meaning: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1691266" y="1242222"/>
                <a:ext cx="38183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trike="sngStrike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trike="sngStrike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b="0" i="1" strike="sngStrike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200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266" y="1242222"/>
                <a:ext cx="381835" cy="27699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線單箭頭接點 55"/>
          <p:cNvCxnSpPr/>
          <p:nvPr/>
        </p:nvCxnSpPr>
        <p:spPr>
          <a:xfrm flipH="1">
            <a:off x="1571785" y="788932"/>
            <a:ext cx="264883" cy="44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1309430" y="1187517"/>
                <a:ext cx="38183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trike="sngStrike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trike="sngStrike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b="0" i="1" strike="sngStrike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200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430" y="1187517"/>
                <a:ext cx="381835" cy="27699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群組 58"/>
          <p:cNvGrpSpPr/>
          <p:nvPr/>
        </p:nvGrpSpPr>
        <p:grpSpPr>
          <a:xfrm>
            <a:off x="4416585" y="689229"/>
            <a:ext cx="1645059" cy="1077553"/>
            <a:chOff x="5004221" y="1260629"/>
            <a:chExt cx="1755321" cy="1287675"/>
          </a:xfrm>
        </p:grpSpPr>
        <p:pic>
          <p:nvPicPr>
            <p:cNvPr id="60" name="圖片 59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107"/>
            <a:stretch/>
          </p:blipFill>
          <p:spPr>
            <a:xfrm>
              <a:off x="5004221" y="1260629"/>
              <a:ext cx="1755321" cy="1287675"/>
            </a:xfrm>
            <a:prstGeom prst="rect">
              <a:avLst/>
            </a:prstGeom>
          </p:spPr>
        </p:pic>
        <p:cxnSp>
          <p:nvCxnSpPr>
            <p:cNvPr id="61" name="直線單箭頭接點 60"/>
            <p:cNvCxnSpPr/>
            <p:nvPr/>
          </p:nvCxnSpPr>
          <p:spPr>
            <a:xfrm>
              <a:off x="5954232" y="2040291"/>
              <a:ext cx="339941" cy="2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字方塊 61"/>
            <p:cNvSpPr txBox="1"/>
            <p:nvPr/>
          </p:nvSpPr>
          <p:spPr>
            <a:xfrm>
              <a:off x="6024687" y="2007881"/>
              <a:ext cx="4122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1000" dirty="0"/>
                <a:t>σ</a:t>
              </a:r>
              <a:r>
                <a:rPr lang="en-US" altLang="zh-TW" sz="1000" dirty="0"/>
                <a:t>= 5</a:t>
              </a:r>
              <a:endParaRPr lang="zh-TW" altLang="en-US" sz="1000" dirty="0"/>
            </a:p>
          </p:txBody>
        </p:sp>
        <p:cxnSp>
          <p:nvCxnSpPr>
            <p:cNvPr id="63" name="直線單箭頭接點 62"/>
            <p:cNvCxnSpPr/>
            <p:nvPr/>
          </p:nvCxnSpPr>
          <p:spPr>
            <a:xfrm flipV="1">
              <a:off x="5954232" y="1673112"/>
              <a:ext cx="0" cy="5019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字方塊 67"/>
            <p:cNvSpPr txBox="1"/>
            <p:nvPr/>
          </p:nvSpPr>
          <p:spPr>
            <a:xfrm>
              <a:off x="5633609" y="1800959"/>
              <a:ext cx="5437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w</a:t>
              </a:r>
              <a:r>
                <a:rPr lang="en-US" altLang="zh-TW" sz="1000" baseline="-25000" dirty="0"/>
                <a:t>0</a:t>
              </a:r>
              <a:r>
                <a:rPr lang="en-US" altLang="zh-TW" sz="1000" dirty="0"/>
                <a:t>= 10</a:t>
              </a:r>
              <a:endParaRPr lang="zh-TW" altLang="en-US" sz="1000" dirty="0"/>
            </a:p>
          </p:txBody>
        </p:sp>
      </p:grpSp>
      <p:pic>
        <p:nvPicPr>
          <p:cNvPr id="72" name="圖片 7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08534" y="467823"/>
            <a:ext cx="2540558" cy="401037"/>
          </a:xfrm>
          <a:prstGeom prst="rect">
            <a:avLst/>
          </a:prstGeom>
        </p:spPr>
      </p:pic>
      <p:sp>
        <p:nvSpPr>
          <p:cNvPr id="73" name="矩形 72"/>
          <p:cNvSpPr/>
          <p:nvPr/>
        </p:nvSpPr>
        <p:spPr>
          <a:xfrm>
            <a:off x="4785046" y="449164"/>
            <a:ext cx="1449321" cy="43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4ED033A-5C5F-6F02-6DEE-676F16AD85B2}"/>
              </a:ext>
            </a:extLst>
          </p:cNvPr>
          <p:cNvSpPr txBox="1"/>
          <p:nvPr/>
        </p:nvSpPr>
        <p:spPr>
          <a:xfrm>
            <a:off x="4549249" y="4457571"/>
            <a:ext cx="2109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accent6"/>
                </a:solidFill>
              </a:rPr>
              <a:t>Wayne : </a:t>
            </a:r>
            <a:r>
              <a:rPr lang="zh-TW" altLang="en-US" sz="1200" dirty="0">
                <a:solidFill>
                  <a:schemeClr val="accent6"/>
                </a:solidFill>
              </a:rPr>
              <a:t>所有資料平均，較慢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AE0614-88B4-154B-62E5-4128D7DC0AE5}"/>
              </a:ext>
            </a:extLst>
          </p:cNvPr>
          <p:cNvSpPr txBox="1"/>
          <p:nvPr/>
        </p:nvSpPr>
        <p:spPr>
          <a:xfrm>
            <a:off x="5100973" y="5926590"/>
            <a:ext cx="2417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accent6"/>
                </a:solidFill>
              </a:rPr>
              <a:t>Wayne : </a:t>
            </a:r>
            <a:r>
              <a:rPr lang="zh-TW" altLang="en-US" sz="1200" dirty="0">
                <a:solidFill>
                  <a:schemeClr val="accent6"/>
                </a:solidFill>
              </a:rPr>
              <a:t>單一筆資料或批次，較快</a:t>
            </a:r>
          </a:p>
        </p:txBody>
      </p:sp>
    </p:spTree>
    <p:extLst>
      <p:ext uri="{BB962C8B-B14F-4D97-AF65-F5344CB8AC3E}">
        <p14:creationId xmlns:p14="http://schemas.microsoft.com/office/powerpoint/2010/main" val="1454109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762338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Feature Map: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Contracting Path </a:t>
            </a:r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(1/3)</a:t>
            </a:r>
            <a:endParaRPr lang="zh-TW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473" y="79251"/>
            <a:ext cx="982858" cy="755249"/>
          </a:xfrm>
          <a:prstGeom prst="rect">
            <a:avLst/>
          </a:prstGeom>
        </p:spPr>
      </p:pic>
      <p:grpSp>
        <p:nvGrpSpPr>
          <p:cNvPr id="30" name="群組 29"/>
          <p:cNvGrpSpPr/>
          <p:nvPr/>
        </p:nvGrpSpPr>
        <p:grpSpPr>
          <a:xfrm>
            <a:off x="696980" y="1070113"/>
            <a:ext cx="3632957" cy="5787887"/>
            <a:chOff x="254148" y="2524540"/>
            <a:chExt cx="3632957" cy="4333460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36" t="397" r="266" b="-44"/>
            <a:stretch/>
          </p:blipFill>
          <p:spPr>
            <a:xfrm>
              <a:off x="254148" y="2524540"/>
              <a:ext cx="3632957" cy="4333460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471283" y="2524541"/>
              <a:ext cx="414272" cy="29270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919655" y="4416929"/>
              <a:ext cx="459264" cy="171180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1" name="文字方塊 30"/>
          <p:cNvSpPr txBox="1"/>
          <p:nvPr/>
        </p:nvSpPr>
        <p:spPr>
          <a:xfrm>
            <a:off x="435268" y="577672"/>
            <a:ext cx="3746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on Contracting Path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77" y="956769"/>
            <a:ext cx="2217448" cy="2665594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447" y="956769"/>
            <a:ext cx="2255503" cy="2665594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376" y="971023"/>
            <a:ext cx="2116902" cy="2637085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5075" y="3855551"/>
            <a:ext cx="2054802" cy="2518096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3439" y="3879285"/>
            <a:ext cx="2080354" cy="2518096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7549" y="3879285"/>
            <a:ext cx="2062695" cy="2496721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8" name="矩形 37"/>
          <p:cNvSpPr/>
          <p:nvPr/>
        </p:nvSpPr>
        <p:spPr>
          <a:xfrm>
            <a:off x="1774800" y="916225"/>
            <a:ext cx="7090904" cy="2746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2397706" y="3816795"/>
            <a:ext cx="6674626" cy="25956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1253725" y="2183734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Stage1-1: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1772878" y="4543826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Stage1-2: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2621968" y="3564643"/>
            <a:ext cx="548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/>
              <a:t>Conv</a:t>
            </a:r>
            <a:endParaRPr lang="zh-TW" altLang="en-US" sz="14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5186214" y="3549562"/>
            <a:ext cx="548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/>
              <a:t>Conv</a:t>
            </a:r>
            <a:endParaRPr lang="zh-TW" altLang="en-US" sz="1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7307298" y="3563816"/>
            <a:ext cx="1088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Max pooling</a:t>
            </a:r>
            <a:endParaRPr lang="zh-TW" altLang="en-US" sz="1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7422275" y="6321004"/>
            <a:ext cx="1088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Max pooling</a:t>
            </a:r>
            <a:endParaRPr lang="zh-TW" altLang="en-US" sz="1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437917" y="6313729"/>
            <a:ext cx="548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/>
              <a:t>Conv</a:t>
            </a:r>
            <a:endParaRPr lang="zh-TW" altLang="en-US" sz="1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3202235" y="6303507"/>
            <a:ext cx="548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/>
              <a:t>Conv</a:t>
            </a:r>
            <a:endParaRPr lang="zh-TW" altLang="en-US" sz="1400" dirty="0"/>
          </a:p>
        </p:txBody>
      </p:sp>
      <p:pic>
        <p:nvPicPr>
          <p:cNvPr id="50" name="圖片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30" y="2239534"/>
            <a:ext cx="771075" cy="771075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" y="1048805"/>
            <a:ext cx="756038" cy="756038"/>
          </a:xfrm>
          <a:prstGeom prst="rect">
            <a:avLst/>
          </a:prstGeom>
        </p:spPr>
      </p:pic>
      <p:sp>
        <p:nvSpPr>
          <p:cNvPr id="52" name="向下箭號 51"/>
          <p:cNvSpPr/>
          <p:nvPr/>
        </p:nvSpPr>
        <p:spPr>
          <a:xfrm>
            <a:off x="49510" y="1832742"/>
            <a:ext cx="158397" cy="378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77176" y="183274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RGB2Gray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180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2380" y="12161"/>
            <a:ext cx="9141620" cy="563000"/>
          </a:xfrm>
        </p:spPr>
        <p:txBody>
          <a:bodyPr>
            <a:noAutofit/>
          </a:bodyPr>
          <a:lstStyle/>
          <a:p>
            <a:pPr marL="446088" indent="-446088"/>
            <a:r>
              <a:rPr kumimoji="1" lang="en-US" altLang="zh-TW" sz="2400" b="1" dirty="0"/>
              <a:t>0. </a:t>
            </a:r>
            <a:r>
              <a:rPr lang="en-US" altLang="zh-TW" sz="2400" dirty="0"/>
              <a:t>Scraping Project </a:t>
            </a:r>
            <a:r>
              <a:rPr kumimoji="1" lang="en-US" altLang="zh-TW" sz="2400" dirty="0"/>
              <a:t>Road Map: From 2019/01/B to </a:t>
            </a:r>
            <a:r>
              <a:rPr kumimoji="1" lang="en-US" altLang="zh-TW" sz="2400" dirty="0">
                <a:solidFill>
                  <a:srgbClr val="FF0000"/>
                </a:solidFill>
              </a:rPr>
              <a:t>2019/03/E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27E2-866F-4072-8C56-4CA2B4E2F25A}" type="slidenum">
              <a:rPr lang="zh-TW" altLang="en-US" smtClean="0"/>
              <a:t>2</a:t>
            </a:fld>
            <a:endParaRPr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54335" y="321693"/>
            <a:ext cx="9037710" cy="517940"/>
            <a:chOff x="4339133" y="6195927"/>
            <a:chExt cx="3833266" cy="504056"/>
          </a:xfrm>
        </p:grpSpPr>
        <p:sp>
          <p:nvSpPr>
            <p:cNvPr id="30" name="向右箭號 29"/>
            <p:cNvSpPr/>
            <p:nvPr/>
          </p:nvSpPr>
          <p:spPr>
            <a:xfrm>
              <a:off x="4339133" y="6195927"/>
              <a:ext cx="3833266" cy="504056"/>
            </a:xfrm>
            <a:prstGeom prst="stripedRightArrow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600" dirty="0"/>
                <a:t>    </a:t>
              </a:r>
              <a:endParaRPr kumimoji="1" lang="zh-TW" altLang="en-US" sz="16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4452183" y="6312598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2019</a:t>
              </a:r>
              <a:endParaRPr lang="zh-TW" altLang="en-US" sz="1600" dirty="0"/>
            </a:p>
          </p:txBody>
        </p:sp>
        <p:cxnSp>
          <p:nvCxnSpPr>
            <p:cNvPr id="42" name="直線接點 41"/>
            <p:cNvCxnSpPr/>
            <p:nvPr/>
          </p:nvCxnSpPr>
          <p:spPr>
            <a:xfrm>
              <a:off x="6164948" y="6323073"/>
              <a:ext cx="0" cy="216024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/>
            <p:nvPr/>
          </p:nvCxnSpPr>
          <p:spPr>
            <a:xfrm flipH="1">
              <a:off x="5269746" y="6320890"/>
              <a:ext cx="3376" cy="26121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/>
            <p:nvPr/>
          </p:nvCxnSpPr>
          <p:spPr>
            <a:xfrm>
              <a:off x="7110898" y="6334482"/>
              <a:ext cx="0" cy="216024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/>
            <p:cNvCxnSpPr/>
            <p:nvPr/>
          </p:nvCxnSpPr>
          <p:spPr>
            <a:xfrm>
              <a:off x="8043856" y="6354956"/>
              <a:ext cx="0" cy="216024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字方塊 76"/>
            <p:cNvSpPr txBox="1"/>
            <p:nvPr/>
          </p:nvSpPr>
          <p:spPr>
            <a:xfrm>
              <a:off x="5642395" y="6296222"/>
              <a:ext cx="166711" cy="329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01</a:t>
              </a:r>
              <a:endParaRPr kumimoji="1" lang="zh-TW" altLang="en-US" sz="1600" dirty="0"/>
            </a:p>
          </p:txBody>
        </p:sp>
        <p:sp>
          <p:nvSpPr>
            <p:cNvPr id="78" name="文字方塊 77"/>
            <p:cNvSpPr txBox="1"/>
            <p:nvPr/>
          </p:nvSpPr>
          <p:spPr>
            <a:xfrm>
              <a:off x="6515760" y="6276840"/>
              <a:ext cx="166711" cy="329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/>
                <a:t>02</a:t>
              </a:r>
              <a:endParaRPr kumimoji="1" lang="zh-TW" altLang="en-US" sz="1600" dirty="0"/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7500475" y="6276840"/>
              <a:ext cx="166711" cy="329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/>
                <a:t>03</a:t>
              </a:r>
              <a:endParaRPr kumimoji="1" lang="zh-TW" altLang="en-US" sz="1600" dirty="0"/>
            </a:p>
          </p:txBody>
        </p:sp>
      </p:grpSp>
      <p:sp>
        <p:nvSpPr>
          <p:cNvPr id="55" name="圓角矩形 54"/>
          <p:cNvSpPr/>
          <p:nvPr/>
        </p:nvSpPr>
        <p:spPr>
          <a:xfrm>
            <a:off x="42476" y="1600983"/>
            <a:ext cx="2195156" cy="6618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Deep Learning-Based Segmentation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圓角矩形 63"/>
          <p:cNvSpPr/>
          <p:nvPr/>
        </p:nvSpPr>
        <p:spPr>
          <a:xfrm>
            <a:off x="2796465" y="1641862"/>
            <a:ext cx="5992514" cy="6618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Deep Learning-Based Segmentation for Scraping  Improvement </a:t>
            </a:r>
          </a:p>
        </p:txBody>
      </p:sp>
      <p:sp>
        <p:nvSpPr>
          <p:cNvPr id="6" name="矩形 5"/>
          <p:cNvSpPr/>
          <p:nvPr/>
        </p:nvSpPr>
        <p:spPr>
          <a:xfrm>
            <a:off x="2796465" y="2296489"/>
            <a:ext cx="67012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cs typeface="Times New Roman" panose="02020603050405020304" pitchFamily="18" charset="0"/>
              </a:rPr>
              <a:t>2.1) 01/B~01/M: Paper1 C168_Color Name: </a:t>
            </a:r>
            <a:r>
              <a:rPr lang="en-US" altLang="zh-TW" sz="1200" dirty="0"/>
              <a:t>Learning Color Name from Real-World Images</a:t>
            </a:r>
          </a:p>
        </p:txBody>
      </p:sp>
      <p:sp>
        <p:nvSpPr>
          <p:cNvPr id="24" name="圓角矩形 23"/>
          <p:cNvSpPr/>
          <p:nvPr/>
        </p:nvSpPr>
        <p:spPr>
          <a:xfrm>
            <a:off x="49899" y="756248"/>
            <a:ext cx="2187733" cy="6255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Solve PPI unstable problem </a:t>
            </a:r>
            <a:endParaRPr kumimoji="1"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2288071" y="763305"/>
            <a:ext cx="1043015" cy="6255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Solve PPI problem</a:t>
            </a:r>
            <a:endParaRPr kumimoji="1"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507578" y="2515956"/>
            <a:ext cx="62765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strike="sngStrike" dirty="0">
                <a:cs typeface="Times New Roman" panose="02020603050405020304" pitchFamily="18" charset="0"/>
              </a:rPr>
              <a:t>2.2) 01/M~01/E: Paper2 C744_Adaptive Color Attributes for Real-Time Visual Tracking_CVPR2014</a:t>
            </a:r>
            <a:endParaRPr lang="en-US" altLang="zh-TW" sz="1200" strike="sngStrike" dirty="0"/>
          </a:p>
        </p:txBody>
      </p:sp>
      <p:sp>
        <p:nvSpPr>
          <p:cNvPr id="27" name="矩形 26"/>
          <p:cNvSpPr/>
          <p:nvPr/>
        </p:nvSpPr>
        <p:spPr>
          <a:xfrm>
            <a:off x="2288071" y="1396424"/>
            <a:ext cx="63507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cs typeface="Times New Roman" panose="02020603050405020304" pitchFamily="18" charset="0"/>
              </a:rPr>
              <a:t>1.1) 01/B~01/B: Solve PPI unstable problem(Flood filled).</a:t>
            </a:r>
            <a:endParaRPr lang="en-US" altLang="zh-TW" sz="1200" dirty="0"/>
          </a:p>
        </p:txBody>
      </p:sp>
      <p:sp>
        <p:nvSpPr>
          <p:cNvPr id="34" name="矩形 33"/>
          <p:cNvSpPr/>
          <p:nvPr/>
        </p:nvSpPr>
        <p:spPr>
          <a:xfrm>
            <a:off x="4075750" y="2668187"/>
            <a:ext cx="50682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cs typeface="Times New Roman" panose="02020603050405020304" pitchFamily="18" charset="0"/>
              </a:rPr>
              <a:t>2.3)</a:t>
            </a:r>
            <a:r>
              <a:rPr lang="zh-TW" altLang="en-US" sz="1200" dirty="0"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cs typeface="Times New Roman" panose="02020603050405020304" pitchFamily="18" charset="0"/>
              </a:rPr>
              <a:t>02/B~02/E: Paper3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U-Net Segmentation(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實作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486650" y="665110"/>
            <a:ext cx="17924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-Note: 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Black: Done</a:t>
            </a:r>
          </a:p>
          <a:p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Red: On-going</a:t>
            </a:r>
          </a:p>
          <a:p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Blue: Future work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61759" y="3215037"/>
            <a:ext cx="2186687" cy="6255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CASE_Paper</a:t>
            </a:r>
            <a:endParaRPr kumimoji="1"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5311590" y="3285270"/>
            <a:ext cx="1564403" cy="6255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Publish Paper 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309792" y="3886422"/>
            <a:ext cx="37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3.1) 2/M~2/E: </a:t>
            </a:r>
            <a:r>
              <a:rPr lang="en-US" altLang="zh-TW" sz="1200" dirty="0" err="1"/>
              <a:t>CASE_Evaluation</a:t>
            </a:r>
            <a:r>
              <a:rPr lang="en-US" altLang="zh-TW" sz="1200" dirty="0"/>
              <a:t> of Scraping </a:t>
            </a:r>
            <a:r>
              <a:rPr lang="en-US" altLang="zh-TW" sz="1200" dirty="0" err="1"/>
              <a:t>Workpiece</a:t>
            </a:r>
            <a:r>
              <a:rPr lang="en-US" altLang="zh-TW" sz="1200" dirty="0"/>
              <a:t> Quality with Cloud Computing.</a:t>
            </a:r>
          </a:p>
        </p:txBody>
      </p:sp>
      <p:sp>
        <p:nvSpPr>
          <p:cNvPr id="41" name="矩形 40"/>
          <p:cNvSpPr/>
          <p:nvPr/>
        </p:nvSpPr>
        <p:spPr>
          <a:xfrm>
            <a:off x="6457951" y="2853904"/>
            <a:ext cx="28211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cs typeface="Times New Roman" panose="02020603050405020304" pitchFamily="18" charset="0"/>
              </a:rPr>
              <a:t>2.4)</a:t>
            </a:r>
            <a:r>
              <a:rPr lang="zh-TW" altLang="en-US" sz="12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cs typeface="Times New Roman" panose="02020603050405020304" pitchFamily="18" charset="0"/>
              </a:rPr>
              <a:t>03/B~05/E: Scraping Segmentation using </a:t>
            </a:r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U-Net Segmentation</a:t>
            </a:r>
            <a:r>
              <a:rPr lang="zh-TW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TW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直線接點 43"/>
          <p:cNvCxnSpPr/>
          <p:nvPr/>
        </p:nvCxnSpPr>
        <p:spPr>
          <a:xfrm>
            <a:off x="-29882" y="4311843"/>
            <a:ext cx="9206144" cy="887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4250894"/>
            <a:ext cx="674894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Publish: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D_Conference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 Scraping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D_Conference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eCv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Embedded +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-Paper:</a:t>
            </a:r>
          </a:p>
          <a:p>
            <a:r>
              <a:rPr lang="en-US" altLang="zh-TW" sz="1200" dirty="0">
                <a:cs typeface="Times New Roman" panose="02020603050405020304" pitchFamily="18" charset="0"/>
              </a:rPr>
              <a:t>  Paper1: </a:t>
            </a:r>
            <a:r>
              <a:rPr lang="en-US" altLang="zh-TW" sz="1200" dirty="0"/>
              <a:t>Learning Color Name from Real-World Images_CVPR2007</a:t>
            </a:r>
          </a:p>
          <a:p>
            <a:r>
              <a:rPr lang="en-US" altLang="zh-TW" sz="1200" dirty="0">
                <a:cs typeface="Times New Roman" panose="02020603050405020304" pitchFamily="18" charset="0"/>
              </a:rPr>
              <a:t>  Paper2: Adaptive Color Attributes for Real-Time Visual Tracking_CVPR2014</a:t>
            </a:r>
          </a:p>
          <a:p>
            <a:r>
              <a:rPr lang="en-US" altLang="zh-TW" sz="1200" dirty="0">
                <a:cs typeface="Times New Roman" panose="02020603050405020304" pitchFamily="18" charset="0"/>
              </a:rPr>
              <a:t>  Paper3: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learning: Deep Learning U-Net Segmentation </a:t>
            </a: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Conference:</a:t>
            </a:r>
          </a:p>
          <a:p>
            <a:pPr indent="92075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Domestic: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CVGIP (2019/07/01), TAAI(</a:t>
            </a:r>
            <a:r>
              <a:rPr lang="en-US" altLang="zh-TW" sz="1200" dirty="0"/>
              <a:t>2019/09/01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International: CASE(2019/03/01), AVSS(2019/09/01), </a:t>
            </a:r>
            <a:r>
              <a:rPr lang="en-US" altLang="zh-TW" sz="1200" dirty="0"/>
              <a:t>ACCV()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Journals:</a:t>
            </a:r>
          </a:p>
          <a:p>
            <a:r>
              <a:rPr lang="en-US" altLang="zh-TW" sz="1200" dirty="0"/>
              <a:t>   IJCV (2020/03/31)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085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762338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Feature Map: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Contracting Path </a:t>
            </a:r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(2/3)</a:t>
            </a:r>
            <a:endParaRPr lang="zh-TW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473" y="79251"/>
            <a:ext cx="982858" cy="75524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35268" y="577672"/>
            <a:ext cx="3746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on Contracting Path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13232" y="1016692"/>
            <a:ext cx="3445586" cy="5787887"/>
            <a:chOff x="-10764" y="2524540"/>
            <a:chExt cx="3632957" cy="4333460"/>
          </a:xfrm>
        </p:grpSpPr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36" t="397" r="266" b="-44"/>
            <a:stretch/>
          </p:blipFill>
          <p:spPr>
            <a:xfrm>
              <a:off x="-10764" y="2524540"/>
              <a:ext cx="3632957" cy="4333460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987232" y="5469979"/>
              <a:ext cx="639470" cy="10060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688952" y="6129729"/>
              <a:ext cx="772636" cy="66605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0" name="圖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568" y="914994"/>
            <a:ext cx="2108176" cy="2565902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492" y="927193"/>
            <a:ext cx="2069380" cy="2553703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134" y="947385"/>
            <a:ext cx="2046002" cy="2524854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2097" y="3905707"/>
            <a:ext cx="2166650" cy="2557357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8688" y="3905707"/>
            <a:ext cx="2135412" cy="2600418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509" y="3903103"/>
            <a:ext cx="2135412" cy="2600418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8" name="矩形 37"/>
          <p:cNvSpPr/>
          <p:nvPr/>
        </p:nvSpPr>
        <p:spPr>
          <a:xfrm>
            <a:off x="2406098" y="3820695"/>
            <a:ext cx="6666233" cy="268022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566245" y="876876"/>
            <a:ext cx="6464788" cy="26453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889457" y="2130306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Stage1-3: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1692185" y="4871055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Stage1-4: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2454180" y="3427473"/>
            <a:ext cx="548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/>
              <a:t>Conv</a:t>
            </a:r>
            <a:endParaRPr lang="zh-TW" altLang="en-US" sz="1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4589795" y="3446247"/>
            <a:ext cx="548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/>
              <a:t>Conv</a:t>
            </a:r>
            <a:endParaRPr lang="zh-TW" altLang="en-US" sz="1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468600" y="6432040"/>
            <a:ext cx="548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/>
              <a:t>Conv</a:t>
            </a:r>
            <a:endParaRPr lang="zh-TW" altLang="en-US" sz="14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3352239" y="6407778"/>
            <a:ext cx="548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/>
              <a:t>Conv</a:t>
            </a:r>
            <a:endParaRPr lang="zh-TW" altLang="en-US" sz="1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6525660" y="3446246"/>
            <a:ext cx="1088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Max pooling</a:t>
            </a:r>
            <a:endParaRPr lang="zh-TW" altLang="en-US" sz="1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7392788" y="6429436"/>
            <a:ext cx="1088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Max pooling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11563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762338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Feature Map: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Contracting Path </a:t>
            </a:r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(3/3)</a:t>
            </a:r>
            <a:endParaRPr lang="zh-TW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473" y="79251"/>
            <a:ext cx="982858" cy="75524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35268" y="577672"/>
            <a:ext cx="3746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on Contracting Path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13232" y="1016692"/>
            <a:ext cx="3445586" cy="5827643"/>
            <a:chOff x="-10764" y="2524538"/>
            <a:chExt cx="3632957" cy="4363225"/>
          </a:xfrm>
        </p:grpSpPr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36" t="397" r="266" b="-44"/>
            <a:stretch/>
          </p:blipFill>
          <p:spPr>
            <a:xfrm>
              <a:off x="-10764" y="2524538"/>
              <a:ext cx="3632957" cy="4333460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2364638" y="6505766"/>
              <a:ext cx="1257555" cy="3819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2172261" y="1170580"/>
            <a:ext cx="5068956" cy="2909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122" y="1229443"/>
            <a:ext cx="2279105" cy="279153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8032" y="1210088"/>
            <a:ext cx="2311795" cy="279178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3" name="文字方塊 22"/>
          <p:cNvSpPr txBox="1"/>
          <p:nvPr/>
        </p:nvSpPr>
        <p:spPr>
          <a:xfrm>
            <a:off x="3184415" y="3967558"/>
            <a:ext cx="548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/>
              <a:t>Conv</a:t>
            </a:r>
            <a:endParaRPr lang="zh-TW" altLang="en-US" sz="1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750420" y="4016095"/>
            <a:ext cx="548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/>
              <a:t>Conv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7699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-95100"/>
            <a:ext cx="7886700" cy="587144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Feature Map: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Expansive path </a:t>
            </a:r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(2/2)</a:t>
            </a:r>
            <a:endParaRPr lang="zh-TW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473" y="79251"/>
            <a:ext cx="982858" cy="75524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3426" y="2010792"/>
            <a:ext cx="3372239" cy="484720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936729" y="6157418"/>
            <a:ext cx="1687867" cy="5102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954392" y="5528343"/>
            <a:ext cx="2135081" cy="5742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74621" y="3057336"/>
            <a:ext cx="6635720" cy="2677268"/>
            <a:chOff x="112714" y="2586829"/>
            <a:chExt cx="6635720" cy="2677268"/>
          </a:xfrm>
        </p:grpSpPr>
        <p:sp>
          <p:nvSpPr>
            <p:cNvPr id="9" name="文字方塊 8"/>
            <p:cNvSpPr txBox="1"/>
            <p:nvPr/>
          </p:nvSpPr>
          <p:spPr>
            <a:xfrm>
              <a:off x="662820" y="4919217"/>
              <a:ext cx="790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Up-</a:t>
              </a:r>
              <a:r>
                <a:rPr lang="en-US" altLang="zh-TW" sz="1400" dirty="0" err="1"/>
                <a:t>conv</a:t>
              </a:r>
              <a:endParaRPr lang="zh-TW" altLang="en-US" sz="1400" dirty="0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571" y="2632328"/>
              <a:ext cx="1983855" cy="2353846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13" name="文字方塊 12"/>
            <p:cNvSpPr txBox="1"/>
            <p:nvPr/>
          </p:nvSpPr>
          <p:spPr>
            <a:xfrm>
              <a:off x="3194977" y="4956320"/>
              <a:ext cx="5488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err="1"/>
                <a:t>Conv</a:t>
              </a:r>
              <a:endParaRPr lang="zh-TW" altLang="en-US" sz="1400" dirty="0"/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3901" y="2632328"/>
              <a:ext cx="1953346" cy="2353846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16" name="矩形 15"/>
            <p:cNvSpPr/>
            <p:nvPr/>
          </p:nvSpPr>
          <p:spPr>
            <a:xfrm>
              <a:off x="112714" y="2586829"/>
              <a:ext cx="6635720" cy="24448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452384" y="4956319"/>
              <a:ext cx="5488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err="1"/>
                <a:t>Conv</a:t>
              </a:r>
              <a:endParaRPr lang="zh-TW" altLang="en-US" sz="1400" dirty="0"/>
            </a:p>
          </p:txBody>
        </p:sp>
      </p:grpSp>
      <p:pic>
        <p:nvPicPr>
          <p:cNvPr id="23" name="圖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2168" y="3088055"/>
            <a:ext cx="2049158" cy="2359336"/>
          </a:xfrm>
          <a:prstGeom prst="rect">
            <a:avLst/>
          </a:prstGeom>
          <a:ln>
            <a:solidFill>
              <a:srgbClr val="00B0F0"/>
            </a:solidFill>
          </a:ln>
        </p:spPr>
      </p:pic>
      <p:grpSp>
        <p:nvGrpSpPr>
          <p:cNvPr id="30" name="群組 29"/>
          <p:cNvGrpSpPr/>
          <p:nvPr/>
        </p:nvGrpSpPr>
        <p:grpSpPr>
          <a:xfrm>
            <a:off x="74621" y="581825"/>
            <a:ext cx="6628574" cy="2427546"/>
            <a:chOff x="74621" y="430857"/>
            <a:chExt cx="6628574" cy="2427546"/>
          </a:xfrm>
        </p:grpSpPr>
        <p:sp>
          <p:nvSpPr>
            <p:cNvPr id="18" name="矩形 17"/>
            <p:cNvSpPr/>
            <p:nvPr/>
          </p:nvSpPr>
          <p:spPr>
            <a:xfrm>
              <a:off x="74621" y="430857"/>
              <a:ext cx="6628574" cy="242754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332" y="456875"/>
              <a:ext cx="1984006" cy="2355234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08662" y="470208"/>
              <a:ext cx="1919649" cy="2357971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85022" y="470208"/>
              <a:ext cx="2049158" cy="2355523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</p:grpSp>
      <p:sp>
        <p:nvSpPr>
          <p:cNvPr id="31" name="文字方塊 30"/>
          <p:cNvSpPr txBox="1"/>
          <p:nvPr/>
        </p:nvSpPr>
        <p:spPr>
          <a:xfrm>
            <a:off x="0" y="282622"/>
            <a:ext cx="3273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merge on Expansive path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641326" y="4311285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Stage2-4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6651748" y="1881660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Stage2-3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5319971" y="6325219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Stage2-4: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5350299" y="5747095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Stage2-3:</a:t>
            </a:r>
          </a:p>
        </p:txBody>
      </p:sp>
    </p:spTree>
    <p:extLst>
      <p:ext uri="{BB962C8B-B14F-4D97-AF65-F5344CB8AC3E}">
        <p14:creationId xmlns:p14="http://schemas.microsoft.com/office/powerpoint/2010/main" val="2033836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587144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Feature Map: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Expansive path </a:t>
            </a:r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(2/2)</a:t>
            </a:r>
            <a:endParaRPr lang="zh-TW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473" y="79251"/>
            <a:ext cx="982858" cy="75524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1761" y="1828800"/>
            <a:ext cx="3372239" cy="5029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519386" y="4077345"/>
            <a:ext cx="1061516" cy="1259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708664" y="1853792"/>
            <a:ext cx="1222272" cy="21589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36335" y="3421107"/>
            <a:ext cx="6959269" cy="2935244"/>
            <a:chOff x="81573" y="2511871"/>
            <a:chExt cx="6959269" cy="2702746"/>
          </a:xfrm>
        </p:grpSpPr>
        <p:sp>
          <p:nvSpPr>
            <p:cNvPr id="9" name="文字方塊 8"/>
            <p:cNvSpPr txBox="1"/>
            <p:nvPr/>
          </p:nvSpPr>
          <p:spPr>
            <a:xfrm>
              <a:off x="742914" y="4895458"/>
              <a:ext cx="790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Up-</a:t>
              </a:r>
              <a:r>
                <a:rPr lang="en-US" altLang="zh-TW" sz="1400" dirty="0" err="1"/>
                <a:t>conv</a:t>
              </a:r>
              <a:endParaRPr lang="zh-TW" altLang="en-US" sz="1400" dirty="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3286804" y="4895688"/>
              <a:ext cx="5488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err="1"/>
                <a:t>Conv</a:t>
              </a:r>
              <a:endParaRPr lang="zh-TW" altLang="en-US" sz="14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81573" y="2511871"/>
              <a:ext cx="6959269" cy="24448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782972" y="4906840"/>
              <a:ext cx="5488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err="1"/>
                <a:t>Conv</a:t>
              </a:r>
              <a:endParaRPr lang="zh-TW" altLang="en-US" sz="1400" dirty="0"/>
            </a:p>
          </p:txBody>
        </p:sp>
      </p:grpSp>
      <p:sp>
        <p:nvSpPr>
          <p:cNvPr id="18" name="矩形 17"/>
          <p:cNvSpPr/>
          <p:nvPr/>
        </p:nvSpPr>
        <p:spPr>
          <a:xfrm>
            <a:off x="43482" y="703582"/>
            <a:ext cx="6952122" cy="266225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6" y="3454482"/>
            <a:ext cx="2122670" cy="258785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143" y="3453791"/>
            <a:ext cx="2123136" cy="258854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3483" y="3453791"/>
            <a:ext cx="2128656" cy="260219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08" y="734678"/>
            <a:ext cx="2188865" cy="260321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0515" y="728163"/>
            <a:ext cx="2173082" cy="260321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3482" y="728162"/>
            <a:ext cx="2183099" cy="2609733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0" name="文字方塊 39"/>
          <p:cNvSpPr txBox="1"/>
          <p:nvPr/>
        </p:nvSpPr>
        <p:spPr>
          <a:xfrm>
            <a:off x="43482" y="417867"/>
            <a:ext cx="3273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merge on Expansive path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938759" y="4584091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Stage2-2: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7114112" y="2706851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Stage2-1:</a:t>
            </a:r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581" y="990050"/>
            <a:ext cx="838750" cy="838750"/>
          </a:xfrm>
          <a:prstGeom prst="rect">
            <a:avLst/>
          </a:prstGeom>
        </p:spPr>
      </p:pic>
      <p:sp>
        <p:nvSpPr>
          <p:cNvPr id="44" name="文字方塊 43"/>
          <p:cNvSpPr txBox="1"/>
          <p:nvPr/>
        </p:nvSpPr>
        <p:spPr>
          <a:xfrm>
            <a:off x="7911488" y="772648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map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682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7886700" cy="434137"/>
          </a:xfrm>
        </p:spPr>
        <p:txBody>
          <a:bodyPr>
            <a:normAutofit fontScale="90000"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Data Collection and Metric</a:t>
            </a:r>
            <a:r>
              <a:rPr lang="zh-TW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96133" y="1766740"/>
            <a:ext cx="87085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Augmentation: Essential to teach the network the desired invariance and robustness properties, when only 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few training samples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available.</a:t>
            </a:r>
          </a:p>
          <a:p>
            <a:pPr marL="541338" indent="-274638">
              <a:buFont typeface="Wingdings" panose="05000000000000000000" pitchFamily="2" charset="2"/>
              <a:buChar char="Ø"/>
            </a:pPr>
            <a:r>
              <a:rPr lang="en-US" altLang="zh-TW" sz="1400" dirty="0">
                <a:solidFill>
                  <a:srgbClr val="00B0F0"/>
                </a:solidFill>
              </a:rPr>
              <a:t>Shift</a:t>
            </a:r>
            <a:r>
              <a:rPr lang="en-US" altLang="zh-TW" sz="1400" dirty="0"/>
              <a:t>, </a:t>
            </a:r>
            <a:r>
              <a:rPr lang="en-US" altLang="zh-TW" sz="1400" dirty="0">
                <a:solidFill>
                  <a:srgbClr val="00B0F0"/>
                </a:solidFill>
              </a:rPr>
              <a:t>Rotation</a:t>
            </a:r>
            <a:r>
              <a:rPr lang="en-US" altLang="zh-TW" sz="1400" dirty="0"/>
              <a:t> and </a:t>
            </a:r>
            <a:r>
              <a:rPr lang="en-US" altLang="zh-TW" sz="1400" dirty="0">
                <a:solidFill>
                  <a:srgbClr val="00B0F0"/>
                </a:solidFill>
              </a:rPr>
              <a:t>Gray value variations </a:t>
            </a:r>
            <a:r>
              <a:rPr lang="en-US" altLang="zh-TW" sz="1400" dirty="0"/>
              <a:t>for training image(</a:t>
            </a:r>
            <a:r>
              <a:rPr lang="en-US" altLang="zh-TW" sz="1400" dirty="0" err="1"/>
              <a:t>microscopical</a:t>
            </a:r>
            <a:r>
              <a:rPr lang="en-US" altLang="zh-TW" sz="1400" dirty="0"/>
              <a:t> images).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2394" r="75184"/>
          <a:stretch/>
        </p:blipFill>
        <p:spPr>
          <a:xfrm>
            <a:off x="648070" y="3455524"/>
            <a:ext cx="877648" cy="9170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0946" y="5289738"/>
            <a:ext cx="7904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Drop-out layers at the end of the contracting path perform further implicit data augmentation.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2394" r="75184"/>
          <a:stretch/>
        </p:blipFill>
        <p:spPr>
          <a:xfrm>
            <a:off x="4282263" y="4407801"/>
            <a:ext cx="950294" cy="992965"/>
          </a:xfrm>
          <a:prstGeom prst="rect">
            <a:avLst/>
          </a:prstGeom>
        </p:spPr>
      </p:pic>
      <p:cxnSp>
        <p:nvCxnSpPr>
          <p:cNvPr id="5" name="肘形接點 4"/>
          <p:cNvCxnSpPr>
            <a:stCxn id="6" idx="3"/>
            <a:endCxn id="8" idx="1"/>
          </p:cNvCxnSpPr>
          <p:nvPr/>
        </p:nvCxnSpPr>
        <p:spPr>
          <a:xfrm flipV="1">
            <a:off x="1525718" y="2964775"/>
            <a:ext cx="2750512" cy="949277"/>
          </a:xfrm>
          <a:prstGeom prst="bentConnector3">
            <a:avLst>
              <a:gd name="adj1" fmla="val 545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接點 19"/>
          <p:cNvCxnSpPr>
            <a:stCxn id="6" idx="3"/>
            <a:endCxn id="15" idx="1"/>
          </p:cNvCxnSpPr>
          <p:nvPr/>
        </p:nvCxnSpPr>
        <p:spPr>
          <a:xfrm>
            <a:off x="1525718" y="3914052"/>
            <a:ext cx="2763553" cy="38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接點 21"/>
          <p:cNvCxnSpPr>
            <a:stCxn id="6" idx="3"/>
            <a:endCxn id="16" idx="1"/>
          </p:cNvCxnSpPr>
          <p:nvPr/>
        </p:nvCxnSpPr>
        <p:spPr>
          <a:xfrm>
            <a:off x="1525718" y="3914052"/>
            <a:ext cx="2756545" cy="990232"/>
          </a:xfrm>
          <a:prstGeom prst="bentConnector3">
            <a:avLst>
              <a:gd name="adj1" fmla="val 523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810946" y="330091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42380" y="3757509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636891" y="2679333"/>
            <a:ext cx="7906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Shift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656865" y="3613887"/>
            <a:ext cx="10983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Rotation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674658" y="4561685"/>
            <a:ext cx="21611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Gray value variations</a:t>
            </a:r>
            <a:endParaRPr lang="zh-TW" altLang="en-US" sz="1600" dirty="0"/>
          </a:p>
        </p:txBody>
      </p:sp>
      <p:sp>
        <p:nvSpPr>
          <p:cNvPr id="53" name="矩形 52"/>
          <p:cNvSpPr/>
          <p:nvPr/>
        </p:nvSpPr>
        <p:spPr>
          <a:xfrm>
            <a:off x="1649872" y="3868865"/>
            <a:ext cx="1580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(7 rotated versions)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4276230" y="2488990"/>
            <a:ext cx="926857" cy="933154"/>
            <a:chOff x="4282263" y="1617163"/>
            <a:chExt cx="1107994" cy="1181055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2394" r="75184"/>
            <a:stretch/>
          </p:blipFill>
          <p:spPr>
            <a:xfrm>
              <a:off x="4282263" y="1640472"/>
              <a:ext cx="1107994" cy="1157746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4644053" y="1847995"/>
              <a:ext cx="649224" cy="64304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4282263" y="1617163"/>
              <a:ext cx="9140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FF00"/>
                  </a:solidFill>
                </a:rPr>
                <a:t>              388</a:t>
              </a:r>
            </a:p>
            <a:p>
              <a:endParaRPr lang="en-US" altLang="zh-TW" sz="1200" dirty="0">
                <a:solidFill>
                  <a:srgbClr val="FFFF00"/>
                </a:solidFill>
              </a:endParaRPr>
            </a:p>
            <a:p>
              <a:r>
                <a:rPr lang="en-US" altLang="zh-TW" sz="1200" dirty="0">
                  <a:solidFill>
                    <a:srgbClr val="FFFF00"/>
                  </a:solidFill>
                </a:rPr>
                <a:t>388</a:t>
              </a:r>
              <a:endParaRPr lang="zh-TW" altLang="en-US" sz="12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282263" y="3372949"/>
            <a:ext cx="923452" cy="1040663"/>
            <a:chOff x="4282532" y="2904599"/>
            <a:chExt cx="1116467" cy="1215192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2394" r="75184"/>
            <a:stretch/>
          </p:blipFill>
          <p:spPr>
            <a:xfrm>
              <a:off x="4291005" y="2962045"/>
              <a:ext cx="1107994" cy="1157746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 rot="1710247">
              <a:off x="4510918" y="3203911"/>
              <a:ext cx="649224" cy="64304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文字方塊 39"/>
            <p:cNvSpPr txBox="1"/>
            <p:nvPr/>
          </p:nvSpPr>
          <p:spPr>
            <a:xfrm rot="1611939">
              <a:off x="4282532" y="2904599"/>
              <a:ext cx="9140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FF00"/>
                  </a:solidFill>
                </a:rPr>
                <a:t>              388</a:t>
              </a:r>
            </a:p>
            <a:p>
              <a:endParaRPr lang="en-US" altLang="zh-TW" sz="1200" dirty="0">
                <a:solidFill>
                  <a:srgbClr val="FFFF00"/>
                </a:solidFill>
              </a:endParaRPr>
            </a:p>
            <a:p>
              <a:r>
                <a:rPr lang="en-US" altLang="zh-TW" sz="1200" dirty="0">
                  <a:solidFill>
                    <a:srgbClr val="FFFF00"/>
                  </a:solidFill>
                </a:rPr>
                <a:t>388</a:t>
              </a:r>
              <a:endParaRPr lang="zh-TW" altLang="en-US" sz="1200" dirty="0">
                <a:solidFill>
                  <a:srgbClr val="FFFF00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5159911" y="4407801"/>
            <a:ext cx="37246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-92075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Generate smooth deformations using random displacement vectors on a coarse 3 by 3 filter.</a:t>
            </a:r>
          </a:p>
          <a:p>
            <a:pPr marL="92075" indent="-92075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 displacements are sampled from a Gaussian distribution with 10 standard deviation. </a:t>
            </a:r>
          </a:p>
        </p:txBody>
      </p:sp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550940"/>
              </p:ext>
            </p:extLst>
          </p:nvPr>
        </p:nvGraphicFramePr>
        <p:xfrm>
          <a:off x="4340773" y="4470565"/>
          <a:ext cx="62484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6851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851"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851"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8" name="圖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069" y="4067404"/>
            <a:ext cx="1671273" cy="420868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957" y="5532661"/>
            <a:ext cx="2633069" cy="1325339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060846" y="6595574"/>
            <a:ext cx="27029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/>
              <a:t>Reference: DROPOUT AS DATA AUGMENTATION</a:t>
            </a:r>
            <a:endParaRPr lang="zh-TW" altLang="en-US" sz="10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1060846" y="5781481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1            -&gt; Dropout       -&gt; Result 1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1+Noise -&gt; No Dropout -&gt; Result 2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 rot="151472">
            <a:off x="3939650" y="5985417"/>
            <a:ext cx="461665" cy="20774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/>
              <a:t>=</a:t>
            </a:r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1060846" y="6200002"/>
            <a:ext cx="1494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(Data Augmentation)</a:t>
            </a:r>
            <a:endParaRPr lang="zh-TW" altLang="en-US" sz="12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435430" y="299526"/>
            <a:ext cx="1879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68827" y="552622"/>
            <a:ext cx="81111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Serial section transmission electron microscopy of the Drosophila first instar larva ventral nerve cord (VNC).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3" name="表格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657907"/>
              </p:ext>
            </p:extLst>
          </p:nvPr>
        </p:nvGraphicFramePr>
        <p:xfrm>
          <a:off x="992759" y="1101777"/>
          <a:ext cx="3124940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5952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Resolution (pixels)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image 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952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 x 512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5" name="圖片 44"/>
          <p:cNvPicPr>
            <a:picLocks noChangeAspect="1"/>
          </p:cNvPicPr>
          <p:nvPr/>
        </p:nvPicPr>
        <p:blipFill rotWithShape="1">
          <a:blip r:embed="rId8"/>
          <a:srcRect t="7506" b="4276"/>
          <a:stretch/>
        </p:blipFill>
        <p:spPr>
          <a:xfrm>
            <a:off x="5712400" y="812570"/>
            <a:ext cx="3002922" cy="103348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955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580571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Experiments and Result (1/2)</a:t>
            </a:r>
            <a:endParaRPr lang="zh-TW" altLang="en-US" sz="2500" dirty="0"/>
          </a:p>
        </p:txBody>
      </p:sp>
      <p:sp>
        <p:nvSpPr>
          <p:cNvPr id="5" name="矩形 4"/>
          <p:cNvSpPr/>
          <p:nvPr/>
        </p:nvSpPr>
        <p:spPr>
          <a:xfrm>
            <a:off x="509060" y="580571"/>
            <a:ext cx="79465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/>
              <a:t>U-Net better than the sliding-window convolutional network result by </a:t>
            </a:r>
            <a:r>
              <a:rPr lang="en-US" altLang="zh-TW" dirty="0" err="1"/>
              <a:t>Ciresan</a:t>
            </a:r>
            <a:r>
              <a:rPr lang="en-US" altLang="zh-TW" dirty="0"/>
              <a:t> et al. [1], whose best submission had a warping error of 0.000420 and a rand error of 0.0504.</a:t>
            </a:r>
          </a:p>
          <a:p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/>
              <a:t> In terms of rand error the only better performing algorithms on this data set use highly data set specific post-processing methods applied to the probability map of </a:t>
            </a:r>
            <a:r>
              <a:rPr lang="en-US" altLang="zh-TW" dirty="0" err="1"/>
              <a:t>Ciresan</a:t>
            </a:r>
            <a:r>
              <a:rPr lang="en-US" altLang="zh-TW" dirty="0"/>
              <a:t> et al. [1].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097728" y="2932538"/>
            <a:ext cx="5691244" cy="2479725"/>
            <a:chOff x="3423977" y="4809560"/>
            <a:chExt cx="5091373" cy="2045011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3977" y="4809560"/>
              <a:ext cx="5091373" cy="2045011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3962400" y="5675085"/>
              <a:ext cx="4223658" cy="17149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962400" y="5999352"/>
              <a:ext cx="4223658" cy="1714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2851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648070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Experiments and Result (2/2)</a:t>
            </a:r>
            <a:endParaRPr lang="zh-TW" altLang="en-US" sz="25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77" y="648070"/>
            <a:ext cx="6877050" cy="27717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77" y="4067915"/>
            <a:ext cx="6334125" cy="20002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552825" y="4486275"/>
            <a:ext cx="2019300" cy="361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645379" y="4250293"/>
            <a:ext cx="1926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different dataset</a:t>
            </a:r>
            <a:endParaRPr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8561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575907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kumimoji="1" lang="en-US" altLang="zh-TW" sz="2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Conclusion</a:t>
            </a:r>
            <a:endParaRPr lang="en-US" altLang="zh-TW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9544" y="689318"/>
            <a:ext cx="74383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The u-net architecture achieves very good performance on very different biomedical segmentation applications. 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66700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Thanks to data augmentation with elastic deformations: It only needs very few annotated images and has a very reasonable training time of only 10 hours on a NVidia Titan GPU (6 GB). 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The u-net architecture can be applied easily to many more tasks.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974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752474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References (1/2)</a:t>
            </a:r>
            <a:endParaRPr lang="zh-TW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0" y="591977"/>
            <a:ext cx="8998857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/>
            <a:r>
              <a:rPr lang="en-US" altLang="zh-TW" dirty="0"/>
              <a:t>[1] </a:t>
            </a:r>
            <a:r>
              <a:rPr lang="en-US" altLang="zh-TW" dirty="0" err="1"/>
              <a:t>Ciresan</a:t>
            </a:r>
            <a:r>
              <a:rPr lang="en-US" altLang="zh-TW" dirty="0"/>
              <a:t>, D.C., Gambardella, L.M., </a:t>
            </a:r>
            <a:r>
              <a:rPr lang="en-US" altLang="zh-TW" dirty="0" err="1"/>
              <a:t>Giusti</a:t>
            </a:r>
            <a:r>
              <a:rPr lang="en-US" altLang="zh-TW" dirty="0"/>
              <a:t>, A., </a:t>
            </a:r>
            <a:r>
              <a:rPr lang="en-US" altLang="zh-TW" dirty="0" err="1"/>
              <a:t>Schmidhuber</a:t>
            </a:r>
            <a:r>
              <a:rPr lang="en-US" altLang="zh-TW" dirty="0"/>
              <a:t>, J.: Deep neural networks segment neuronal membranes in electron microscopy images. In: NIPS. pp. 2852–2860 (2012) </a:t>
            </a:r>
          </a:p>
          <a:p>
            <a:pPr marL="355600" indent="-355600"/>
            <a:endParaRPr lang="en-US" altLang="zh-TW" dirty="0"/>
          </a:p>
          <a:p>
            <a:pPr marL="355600" indent="-355600"/>
            <a:r>
              <a:rPr lang="en-US" altLang="zh-TW" dirty="0"/>
              <a:t>[2] </a:t>
            </a:r>
            <a:r>
              <a:rPr lang="en-US" altLang="zh-TW" dirty="0" err="1"/>
              <a:t>Dosovitskiy</a:t>
            </a:r>
            <a:r>
              <a:rPr lang="en-US" altLang="zh-TW" dirty="0"/>
              <a:t>, A., </a:t>
            </a:r>
            <a:r>
              <a:rPr lang="en-US" altLang="zh-TW" dirty="0" err="1"/>
              <a:t>Springenberg</a:t>
            </a:r>
            <a:r>
              <a:rPr lang="en-US" altLang="zh-TW" dirty="0"/>
              <a:t>, J.T., </a:t>
            </a:r>
            <a:r>
              <a:rPr lang="en-US" altLang="zh-TW" dirty="0" err="1"/>
              <a:t>Riedmiller</a:t>
            </a:r>
            <a:r>
              <a:rPr lang="en-US" altLang="zh-TW" dirty="0"/>
              <a:t>, M., </a:t>
            </a:r>
            <a:r>
              <a:rPr lang="en-US" altLang="zh-TW" dirty="0" err="1"/>
              <a:t>Brox</a:t>
            </a:r>
            <a:r>
              <a:rPr lang="en-US" altLang="zh-TW" dirty="0"/>
              <a:t>, T.: Discriminative unsupervised feature learning with convolutional neural networks. In: NIPS (2014) </a:t>
            </a:r>
          </a:p>
          <a:p>
            <a:pPr marL="355600" indent="-355600"/>
            <a:endParaRPr lang="en-US" altLang="zh-TW" dirty="0"/>
          </a:p>
          <a:p>
            <a:pPr marL="355600" indent="-355600"/>
            <a:r>
              <a:rPr lang="en-US" altLang="zh-TW" dirty="0"/>
              <a:t>[3] </a:t>
            </a:r>
            <a:r>
              <a:rPr lang="en-US" altLang="zh-TW" dirty="0" err="1"/>
              <a:t>Girshick</a:t>
            </a:r>
            <a:r>
              <a:rPr lang="en-US" altLang="zh-TW" dirty="0"/>
              <a:t>, R., Donahue, J., Darrell, T., Malik, J.: Rich feature hierarchies for accurate object detection and semantic segmentation. In: Proceedings of the IEEE Conference on Computer Vision and Pattern Recognition (CVPR) (2014) </a:t>
            </a:r>
          </a:p>
          <a:p>
            <a:pPr marL="355600" indent="-355600"/>
            <a:endParaRPr lang="en-US" altLang="zh-TW" dirty="0"/>
          </a:p>
          <a:p>
            <a:pPr marL="355600" indent="-355600"/>
            <a:r>
              <a:rPr lang="en-US" altLang="zh-TW" dirty="0"/>
              <a:t>[4] </a:t>
            </a:r>
            <a:r>
              <a:rPr lang="en-US" altLang="zh-TW" dirty="0" err="1"/>
              <a:t>Hariharan</a:t>
            </a:r>
            <a:r>
              <a:rPr lang="en-US" altLang="zh-TW" dirty="0"/>
              <a:t>, B., </a:t>
            </a:r>
            <a:r>
              <a:rPr lang="en-US" altLang="zh-TW" dirty="0" err="1"/>
              <a:t>Arbelez</a:t>
            </a:r>
            <a:r>
              <a:rPr lang="en-US" altLang="zh-TW" dirty="0"/>
              <a:t>, P., </a:t>
            </a:r>
            <a:r>
              <a:rPr lang="en-US" altLang="zh-TW" dirty="0" err="1"/>
              <a:t>Girshick</a:t>
            </a:r>
            <a:r>
              <a:rPr lang="en-US" altLang="zh-TW" dirty="0"/>
              <a:t>, R., Malik, J.: </a:t>
            </a:r>
            <a:r>
              <a:rPr lang="en-US" altLang="zh-TW" dirty="0" err="1"/>
              <a:t>Hypercolumns</a:t>
            </a:r>
            <a:r>
              <a:rPr lang="en-US" altLang="zh-TW" dirty="0"/>
              <a:t> for object segmentation and fine-grained localization (2014), arXiv:1411.5752 [cs.CV] </a:t>
            </a:r>
          </a:p>
          <a:p>
            <a:pPr marL="355600" indent="-355600"/>
            <a:endParaRPr lang="en-US" altLang="zh-TW" dirty="0"/>
          </a:p>
          <a:p>
            <a:pPr marL="355600" indent="-355600"/>
            <a:r>
              <a:rPr lang="en-US" altLang="zh-TW" dirty="0"/>
              <a:t>[5] He, K., Zhang, X., Ren, S., Sun, J.: Delving deep into rectifiers: Surpassing </a:t>
            </a:r>
            <a:r>
              <a:rPr lang="en-US" altLang="zh-TW" dirty="0" err="1"/>
              <a:t>humanlevel</a:t>
            </a:r>
            <a:r>
              <a:rPr lang="en-US" altLang="zh-TW" dirty="0"/>
              <a:t> performance on </a:t>
            </a:r>
            <a:r>
              <a:rPr lang="en-US" altLang="zh-TW" dirty="0" err="1"/>
              <a:t>imagenet</a:t>
            </a:r>
            <a:r>
              <a:rPr lang="en-US" altLang="zh-TW" dirty="0"/>
              <a:t> classification (2015), arXiv:1502.01852 [cs.CV] </a:t>
            </a:r>
          </a:p>
          <a:p>
            <a:pPr marL="355600" indent="-355600"/>
            <a:endParaRPr lang="en-US" altLang="zh-TW" dirty="0"/>
          </a:p>
          <a:p>
            <a:pPr marL="355600" indent="-355600"/>
            <a:r>
              <a:rPr lang="en-US" altLang="zh-TW" dirty="0"/>
              <a:t>[6] </a:t>
            </a:r>
            <a:r>
              <a:rPr lang="en-US" altLang="zh-TW" dirty="0" err="1"/>
              <a:t>Jia</a:t>
            </a:r>
            <a:r>
              <a:rPr lang="en-US" altLang="zh-TW" dirty="0"/>
              <a:t>, Y., </a:t>
            </a:r>
            <a:r>
              <a:rPr lang="en-US" altLang="zh-TW" dirty="0" err="1"/>
              <a:t>Shelhamer</a:t>
            </a:r>
            <a:r>
              <a:rPr lang="en-US" altLang="zh-TW" dirty="0"/>
              <a:t>, E., Donahue, J., </a:t>
            </a:r>
            <a:r>
              <a:rPr lang="en-US" altLang="zh-TW" dirty="0" err="1"/>
              <a:t>Karayev</a:t>
            </a:r>
            <a:r>
              <a:rPr lang="en-US" altLang="zh-TW" dirty="0"/>
              <a:t>, S., Long, J., </a:t>
            </a:r>
            <a:r>
              <a:rPr lang="en-US" altLang="zh-TW" dirty="0" err="1"/>
              <a:t>Girshick</a:t>
            </a:r>
            <a:r>
              <a:rPr lang="en-US" altLang="zh-TW" dirty="0"/>
              <a:t>, R., </a:t>
            </a:r>
            <a:r>
              <a:rPr lang="en-US" altLang="zh-TW" dirty="0" err="1"/>
              <a:t>Guadarrama</a:t>
            </a:r>
            <a:r>
              <a:rPr lang="en-US" altLang="zh-TW" dirty="0"/>
              <a:t>, S., Darrell, T.: </a:t>
            </a:r>
            <a:r>
              <a:rPr lang="en-US" altLang="zh-TW" dirty="0" err="1"/>
              <a:t>Caffe</a:t>
            </a:r>
            <a:r>
              <a:rPr lang="en-US" altLang="zh-TW" dirty="0"/>
              <a:t>: Convolutional architecture for fast feature embedding (2014), arXiv:1408.5093 [cs.CV] </a:t>
            </a:r>
          </a:p>
          <a:p>
            <a:pPr marL="355600" indent="-355600"/>
            <a:endParaRPr lang="en-US" altLang="zh-TW" dirty="0"/>
          </a:p>
          <a:p>
            <a:pPr marL="355600" indent="-355600"/>
            <a:r>
              <a:rPr lang="en-US" altLang="zh-TW" dirty="0"/>
              <a:t>[7] </a:t>
            </a:r>
            <a:r>
              <a:rPr lang="en-US" altLang="zh-TW" dirty="0" err="1"/>
              <a:t>Krizhevsky</a:t>
            </a:r>
            <a:r>
              <a:rPr lang="en-US" altLang="zh-TW" dirty="0"/>
              <a:t>, A., </a:t>
            </a:r>
            <a:r>
              <a:rPr lang="en-US" altLang="zh-TW" dirty="0" err="1"/>
              <a:t>Sutskever</a:t>
            </a:r>
            <a:r>
              <a:rPr lang="en-US" altLang="zh-TW" dirty="0"/>
              <a:t>, I., Hinton, G.E.: </a:t>
            </a:r>
            <a:r>
              <a:rPr lang="en-US" altLang="zh-TW" dirty="0" err="1"/>
              <a:t>Imagenet</a:t>
            </a:r>
            <a:r>
              <a:rPr lang="en-US" altLang="zh-TW" dirty="0"/>
              <a:t> classification with deep convolutional neural networks. In: NIPS. pp. 1106–1114 (2012) </a:t>
            </a:r>
          </a:p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408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71691"/>
            <a:ext cx="9144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6088" indent="-446088"/>
            <a:r>
              <a:rPr lang="en-US" altLang="zh-TW" dirty="0"/>
              <a:t>[8] </a:t>
            </a:r>
            <a:r>
              <a:rPr lang="en-US" altLang="zh-TW" dirty="0" err="1"/>
              <a:t>LeCun</a:t>
            </a:r>
            <a:r>
              <a:rPr lang="en-US" altLang="zh-TW" dirty="0"/>
              <a:t>, Y., </a:t>
            </a:r>
            <a:r>
              <a:rPr lang="en-US" altLang="zh-TW" dirty="0" err="1"/>
              <a:t>Boser</a:t>
            </a:r>
            <a:r>
              <a:rPr lang="en-US" altLang="zh-TW" dirty="0"/>
              <a:t>, B., </a:t>
            </a:r>
            <a:r>
              <a:rPr lang="en-US" altLang="zh-TW" dirty="0" err="1"/>
              <a:t>Denker</a:t>
            </a:r>
            <a:r>
              <a:rPr lang="en-US" altLang="zh-TW" dirty="0"/>
              <a:t>, J.S., Henderson, D., Howard, R.E., Hubbard, W., </a:t>
            </a:r>
            <a:r>
              <a:rPr lang="en-US" altLang="zh-TW" dirty="0" err="1"/>
              <a:t>Jackel</a:t>
            </a:r>
            <a:r>
              <a:rPr lang="en-US" altLang="zh-TW" dirty="0"/>
              <a:t>, L.D.: Backpropagation applied to handwritten zip code recognition. Neural Computation 1(4), 541–551 (1989) </a:t>
            </a:r>
          </a:p>
          <a:p>
            <a:pPr marL="446088" indent="-446088"/>
            <a:endParaRPr lang="en-US" altLang="zh-TW" dirty="0"/>
          </a:p>
          <a:p>
            <a:pPr marL="446088" indent="-446088"/>
            <a:r>
              <a:rPr lang="en-US" altLang="zh-TW" dirty="0"/>
              <a:t>[9] Long, J., </a:t>
            </a:r>
            <a:r>
              <a:rPr lang="en-US" altLang="zh-TW" dirty="0" err="1"/>
              <a:t>Shelhamer</a:t>
            </a:r>
            <a:r>
              <a:rPr lang="en-US" altLang="zh-TW" dirty="0"/>
              <a:t>, E., Darrell, T.: Fully convolutional networks for semantic segmentation (2014), arXiv:1411.4038 [cs.CV] </a:t>
            </a:r>
          </a:p>
          <a:p>
            <a:pPr marL="446088" indent="-446088"/>
            <a:endParaRPr lang="en-US" altLang="zh-TW" dirty="0"/>
          </a:p>
          <a:p>
            <a:pPr marL="446088" indent="-446088"/>
            <a:r>
              <a:rPr lang="en-US" altLang="zh-TW" dirty="0"/>
              <a:t>[10] </a:t>
            </a:r>
            <a:r>
              <a:rPr lang="en-US" altLang="zh-TW" dirty="0" err="1"/>
              <a:t>Maska</a:t>
            </a:r>
            <a:r>
              <a:rPr lang="en-US" altLang="zh-TW" dirty="0"/>
              <a:t>, M., (...), de </a:t>
            </a:r>
            <a:r>
              <a:rPr lang="en-US" altLang="zh-TW" dirty="0" err="1"/>
              <a:t>Solorzano</a:t>
            </a:r>
            <a:r>
              <a:rPr lang="en-US" altLang="zh-TW" dirty="0"/>
              <a:t>, C.O.: A benchmark for comparison of cell tracking algorithms. Bioinformatics 30, 1609–1617 (2014) </a:t>
            </a:r>
          </a:p>
          <a:p>
            <a:pPr marL="446088" indent="-446088"/>
            <a:endParaRPr lang="en-US" altLang="zh-TW" dirty="0"/>
          </a:p>
          <a:p>
            <a:pPr marL="446088" indent="-446088"/>
            <a:r>
              <a:rPr lang="en-US" altLang="zh-TW" dirty="0"/>
              <a:t>[11] </a:t>
            </a:r>
            <a:r>
              <a:rPr lang="en-US" altLang="zh-TW" dirty="0" err="1"/>
              <a:t>Seyedhosseini</a:t>
            </a:r>
            <a:r>
              <a:rPr lang="en-US" altLang="zh-TW" dirty="0"/>
              <a:t>, M., </a:t>
            </a:r>
            <a:r>
              <a:rPr lang="en-US" altLang="zh-TW" dirty="0" err="1"/>
              <a:t>Sajjadi</a:t>
            </a:r>
            <a:r>
              <a:rPr lang="en-US" altLang="zh-TW" dirty="0"/>
              <a:t>, M., </a:t>
            </a:r>
            <a:r>
              <a:rPr lang="en-US" altLang="zh-TW" dirty="0" err="1"/>
              <a:t>Tasdizen</a:t>
            </a:r>
            <a:r>
              <a:rPr lang="en-US" altLang="zh-TW" dirty="0"/>
              <a:t>, T.: Image segmentation with cascaded hierarchical models and logistic disjunctive normal networks. In: Computer Vision (ICCV), 2013 IEEE International Conference on. pp. 2168–2175 (2013) </a:t>
            </a:r>
          </a:p>
          <a:p>
            <a:pPr marL="446088" indent="-446088"/>
            <a:endParaRPr lang="en-US" altLang="zh-TW" dirty="0"/>
          </a:p>
          <a:p>
            <a:pPr marL="446088" indent="-446088"/>
            <a:r>
              <a:rPr lang="en-US" altLang="zh-TW" dirty="0"/>
              <a:t>[12] </a:t>
            </a:r>
            <a:r>
              <a:rPr lang="en-US" altLang="zh-TW" dirty="0" err="1"/>
              <a:t>Simonyan</a:t>
            </a:r>
            <a:r>
              <a:rPr lang="en-US" altLang="zh-TW" dirty="0"/>
              <a:t>, K., Zisserman, A.: Very deep convolutional networks for large-scale image recognition (2014), arXiv:1409.1556 [cs.CV] </a:t>
            </a:r>
          </a:p>
          <a:p>
            <a:pPr marL="446088" indent="-446088"/>
            <a:endParaRPr lang="en-US" altLang="zh-TW" dirty="0"/>
          </a:p>
          <a:p>
            <a:pPr marL="446088" indent="-446088"/>
            <a:r>
              <a:rPr lang="en-US" altLang="zh-TW" dirty="0"/>
              <a:t>[13] WWW: Web page of the cell tracking challenge, http://www.codesolorzano.com/ </a:t>
            </a:r>
            <a:r>
              <a:rPr lang="en-US" altLang="zh-TW" dirty="0" err="1"/>
              <a:t>celltrackingchallenge</a:t>
            </a:r>
            <a:r>
              <a:rPr lang="en-US" altLang="zh-TW" dirty="0"/>
              <a:t>/</a:t>
            </a:r>
            <a:r>
              <a:rPr lang="en-US" altLang="zh-TW" dirty="0" err="1"/>
              <a:t>Cell_Tracking_Challenge</a:t>
            </a:r>
            <a:r>
              <a:rPr lang="en-US" altLang="zh-TW" dirty="0"/>
              <a:t>/Welcome.html </a:t>
            </a:r>
          </a:p>
          <a:p>
            <a:pPr marL="446088" indent="-446088"/>
            <a:endParaRPr lang="en-US" altLang="zh-TW" dirty="0"/>
          </a:p>
          <a:p>
            <a:pPr marL="446088" indent="-446088"/>
            <a:r>
              <a:rPr lang="en-US" altLang="zh-TW" dirty="0"/>
              <a:t>[14] WWW: Web page of the </a:t>
            </a:r>
            <a:r>
              <a:rPr lang="en-US" altLang="zh-TW" dirty="0" err="1"/>
              <a:t>em</a:t>
            </a:r>
            <a:r>
              <a:rPr lang="en-US" altLang="zh-TW" dirty="0"/>
              <a:t> segmentation challenge, http://brainiac2.mit.edu/ </a:t>
            </a:r>
            <a:r>
              <a:rPr lang="en-US" altLang="zh-TW" dirty="0" err="1"/>
              <a:t>isbi_challenge</a:t>
            </a:r>
            <a:r>
              <a:rPr lang="en-US" altLang="zh-TW" dirty="0"/>
              <a:t>/</a:t>
            </a:r>
            <a:endParaRPr lang="zh-TW" altLang="en-US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752474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References (2/2) </a:t>
            </a:r>
            <a:endParaRPr lang="zh-TW" altLang="en-US" sz="32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2573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2380" y="12161"/>
            <a:ext cx="9141620" cy="563000"/>
          </a:xfrm>
        </p:spPr>
        <p:txBody>
          <a:bodyPr>
            <a:noAutofit/>
          </a:bodyPr>
          <a:lstStyle/>
          <a:p>
            <a:pPr marL="446088" indent="-446088"/>
            <a:r>
              <a:rPr kumimoji="1" lang="en-US" altLang="zh-TW" sz="2400" b="1" dirty="0"/>
              <a:t>0. </a:t>
            </a:r>
            <a:r>
              <a:rPr lang="en-US" altLang="zh-TW" sz="2400" dirty="0"/>
              <a:t>Scraping Project </a:t>
            </a:r>
            <a:r>
              <a:rPr kumimoji="1" lang="en-US" altLang="zh-TW" sz="2400" dirty="0"/>
              <a:t>Road Map: From 2019/04/B to </a:t>
            </a:r>
            <a:r>
              <a:rPr kumimoji="1" lang="en-US" altLang="zh-TW" sz="2400" dirty="0">
                <a:solidFill>
                  <a:srgbClr val="FF0000"/>
                </a:solidFill>
              </a:rPr>
              <a:t>2019/06/E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27E2-866F-4072-8C56-4CA2B4E2F25A}" type="slidenum">
              <a:rPr lang="zh-TW" altLang="en-US" smtClean="0"/>
              <a:t>3</a:t>
            </a:fld>
            <a:endParaRPr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54335" y="369903"/>
            <a:ext cx="9037710" cy="517940"/>
            <a:chOff x="4339133" y="6195927"/>
            <a:chExt cx="3833266" cy="504056"/>
          </a:xfrm>
        </p:grpSpPr>
        <p:sp>
          <p:nvSpPr>
            <p:cNvPr id="30" name="向右箭號 29"/>
            <p:cNvSpPr/>
            <p:nvPr/>
          </p:nvSpPr>
          <p:spPr>
            <a:xfrm>
              <a:off x="4339133" y="6195927"/>
              <a:ext cx="3833266" cy="504056"/>
            </a:xfrm>
            <a:prstGeom prst="stripedRightArrow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600" dirty="0"/>
                <a:t>    </a:t>
              </a:r>
              <a:endParaRPr kumimoji="1" lang="zh-TW" altLang="en-US" sz="16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4452183" y="6312598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2019</a:t>
              </a:r>
              <a:endParaRPr lang="zh-TW" altLang="en-US" sz="1600" dirty="0"/>
            </a:p>
          </p:txBody>
        </p:sp>
        <p:cxnSp>
          <p:nvCxnSpPr>
            <p:cNvPr id="42" name="直線接點 41"/>
            <p:cNvCxnSpPr/>
            <p:nvPr/>
          </p:nvCxnSpPr>
          <p:spPr>
            <a:xfrm>
              <a:off x="6164948" y="6323073"/>
              <a:ext cx="0" cy="216024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/>
            <p:nvPr/>
          </p:nvCxnSpPr>
          <p:spPr>
            <a:xfrm flipH="1">
              <a:off x="5269746" y="6320890"/>
              <a:ext cx="3376" cy="26121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/>
            <p:nvPr/>
          </p:nvCxnSpPr>
          <p:spPr>
            <a:xfrm>
              <a:off x="7110898" y="6334482"/>
              <a:ext cx="0" cy="216024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/>
            <p:cNvCxnSpPr/>
            <p:nvPr/>
          </p:nvCxnSpPr>
          <p:spPr>
            <a:xfrm>
              <a:off x="8043856" y="6354956"/>
              <a:ext cx="0" cy="216024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字方塊 76"/>
            <p:cNvSpPr txBox="1"/>
            <p:nvPr/>
          </p:nvSpPr>
          <p:spPr>
            <a:xfrm>
              <a:off x="5642395" y="6296222"/>
              <a:ext cx="166711" cy="329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04</a:t>
              </a:r>
              <a:endParaRPr kumimoji="1" lang="zh-TW" altLang="en-US" sz="1600" dirty="0"/>
            </a:p>
          </p:txBody>
        </p:sp>
        <p:sp>
          <p:nvSpPr>
            <p:cNvPr id="78" name="文字方塊 77"/>
            <p:cNvSpPr txBox="1"/>
            <p:nvPr/>
          </p:nvSpPr>
          <p:spPr>
            <a:xfrm>
              <a:off x="6515760" y="6276840"/>
              <a:ext cx="166711" cy="329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/>
                <a:t>05</a:t>
              </a:r>
              <a:endParaRPr kumimoji="1" lang="zh-TW" altLang="en-US" sz="1600" dirty="0"/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7500475" y="6276840"/>
              <a:ext cx="166711" cy="329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/>
                <a:t>06</a:t>
              </a:r>
              <a:endParaRPr kumimoji="1" lang="zh-TW" altLang="en-US" sz="1600" dirty="0"/>
            </a:p>
          </p:txBody>
        </p:sp>
      </p:grpSp>
      <p:sp>
        <p:nvSpPr>
          <p:cNvPr id="18" name="圓角矩形 17"/>
          <p:cNvSpPr/>
          <p:nvPr/>
        </p:nvSpPr>
        <p:spPr>
          <a:xfrm>
            <a:off x="53290" y="2194542"/>
            <a:ext cx="2115840" cy="6255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Publish Paper 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2231514" y="2173185"/>
            <a:ext cx="5320653" cy="68359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Publish Scraping Paper  </a:t>
            </a:r>
            <a:endParaRPr kumimoji="1"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255454" y="2898927"/>
            <a:ext cx="6448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00B0F0"/>
                </a:solidFill>
              </a:rPr>
              <a:t>3.2) 3/B~4/M: Prepare related works (deep learning u-Net /color name/</a:t>
            </a:r>
            <a:r>
              <a:rPr lang="en-US" altLang="zh-TW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laser-based measurement </a:t>
            </a:r>
            <a:r>
              <a:rPr lang="en-US" altLang="zh-TW" sz="1200" dirty="0">
                <a:solidFill>
                  <a:srgbClr val="00B0F0"/>
                </a:solidFill>
              </a:rPr>
              <a:t>…)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3148641" y="3130792"/>
            <a:ext cx="543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00B0F0"/>
                </a:solidFill>
              </a:rPr>
              <a:t>3.3) 4/M~5/M: Write paper </a:t>
            </a:r>
            <a:r>
              <a:rPr lang="en-US" altLang="zh-TW" sz="1200" dirty="0" err="1">
                <a:solidFill>
                  <a:srgbClr val="00B0F0"/>
                </a:solidFill>
              </a:rPr>
              <a:t>D_Conferece</a:t>
            </a:r>
            <a:r>
              <a:rPr lang="en-US" altLang="zh-TW" sz="1200" dirty="0">
                <a:solidFill>
                  <a:srgbClr val="00B0F0"/>
                </a:solidFill>
              </a:rPr>
              <a:t> 1 Scraping (Deep Learning+ Whole system)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5264805" y="3380811"/>
            <a:ext cx="3677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00B0F0"/>
                </a:solidFill>
              </a:rPr>
              <a:t>3.4) 5/M~6/M: Write paper </a:t>
            </a:r>
            <a:r>
              <a:rPr lang="en-US" altLang="zh-TW" sz="1200" dirty="0" err="1">
                <a:solidFill>
                  <a:srgbClr val="00B0F0"/>
                </a:solidFill>
              </a:rPr>
              <a:t>D_Conferece</a:t>
            </a:r>
            <a:r>
              <a:rPr lang="en-US" altLang="zh-TW" sz="1200" dirty="0">
                <a:solidFill>
                  <a:srgbClr val="00B0F0"/>
                </a:solidFill>
              </a:rPr>
              <a:t> 2 </a:t>
            </a:r>
            <a:r>
              <a:rPr lang="en-US" altLang="zh-TW" sz="1200" dirty="0" err="1">
                <a:solidFill>
                  <a:srgbClr val="00B0F0"/>
                </a:solidFill>
              </a:rPr>
              <a:t>eCv</a:t>
            </a:r>
            <a:r>
              <a:rPr lang="en-US" altLang="zh-TW" sz="1200" dirty="0">
                <a:solidFill>
                  <a:srgbClr val="00B0F0"/>
                </a:solidFill>
              </a:rPr>
              <a:t> </a:t>
            </a:r>
            <a:r>
              <a:rPr lang="en-US" altLang="zh-TW" sz="1200" dirty="0" err="1">
                <a:solidFill>
                  <a:srgbClr val="00B0F0"/>
                </a:solidFill>
              </a:rPr>
              <a:t>QRcode</a:t>
            </a:r>
            <a:r>
              <a:rPr lang="en-US" altLang="zh-TW" sz="1200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6785476" y="3654573"/>
            <a:ext cx="2340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B0F0"/>
                </a:solidFill>
              </a:rPr>
              <a:t>3.5) 6/M~12/E: Improve deep learning </a:t>
            </a:r>
            <a:r>
              <a:rPr lang="en-US" altLang="zh-TW" sz="1200" dirty="0" err="1">
                <a:solidFill>
                  <a:srgbClr val="00B0F0"/>
                </a:solidFill>
              </a:rPr>
              <a:t>I_Conferece</a:t>
            </a:r>
            <a:r>
              <a:rPr lang="en-US" altLang="zh-TW" sz="1200" dirty="0">
                <a:solidFill>
                  <a:srgbClr val="00B0F0"/>
                </a:solidFill>
              </a:rPr>
              <a:t> 3 Scraping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796819" y="4116238"/>
            <a:ext cx="2347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00B0F0"/>
                </a:solidFill>
              </a:rPr>
              <a:t>3.6) ~2020 6/E: Journal. 1 Scraping</a:t>
            </a:r>
          </a:p>
        </p:txBody>
      </p:sp>
      <p:sp>
        <p:nvSpPr>
          <p:cNvPr id="21" name="矩形 20"/>
          <p:cNvSpPr/>
          <p:nvPr/>
        </p:nvSpPr>
        <p:spPr>
          <a:xfrm>
            <a:off x="7486650" y="704209"/>
            <a:ext cx="17924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-Note: 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Black: Done</a:t>
            </a:r>
          </a:p>
          <a:p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Red: On-going</a:t>
            </a:r>
          </a:p>
          <a:p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Blue: Future work</a:t>
            </a:r>
          </a:p>
        </p:txBody>
      </p:sp>
      <p:sp>
        <p:nvSpPr>
          <p:cNvPr id="35" name="圓角矩形 34"/>
          <p:cNvSpPr/>
          <p:nvPr/>
        </p:nvSpPr>
        <p:spPr>
          <a:xfrm>
            <a:off x="53290" y="5388878"/>
            <a:ext cx="2195156" cy="6618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Build Database and Create PDF Report 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6726376" y="5390897"/>
            <a:ext cx="2321908" cy="6618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Build Database and Create PDF Report 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633539" y="5993708"/>
            <a:ext cx="33029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00B0F0"/>
                </a:solidFill>
                <a:cs typeface="Times New Roman" panose="02020603050405020304" pitchFamily="18" charset="0"/>
              </a:rPr>
              <a:t>4.1) 04/B~04/M: Create PDF Report</a:t>
            </a:r>
          </a:p>
          <a:p>
            <a:r>
              <a:rPr lang="en-US" altLang="zh-TW" sz="1200" dirty="0">
                <a:solidFill>
                  <a:srgbClr val="00B0F0"/>
                </a:solidFill>
                <a:cs typeface="Times New Roman" panose="02020603050405020304" pitchFamily="18" charset="0"/>
              </a:rPr>
              <a:t>4.2) 04/B~04/M: New  function of Report on APP</a:t>
            </a:r>
          </a:p>
          <a:p>
            <a:r>
              <a:rPr lang="en-US" altLang="zh-TW" sz="1200" dirty="0">
                <a:solidFill>
                  <a:srgbClr val="00B0F0"/>
                </a:solidFill>
                <a:cs typeface="Times New Roman" panose="02020603050405020304" pitchFamily="18" charset="0"/>
              </a:rPr>
              <a:t>4.3) 04/B~04/M: </a:t>
            </a:r>
            <a:r>
              <a:rPr lang="zh-TW" altLang="en-US" sz="1200" dirty="0">
                <a:solidFill>
                  <a:srgbClr val="00B0F0"/>
                </a:solidFill>
                <a:cs typeface="Times New Roman" panose="02020603050405020304" pitchFamily="18" charset="0"/>
              </a:rPr>
              <a:t>第一個版本</a:t>
            </a:r>
            <a:r>
              <a:rPr lang="en-US" altLang="zh-TW" sz="1200" dirty="0">
                <a:solidFill>
                  <a:srgbClr val="00B0F0"/>
                </a:solidFill>
                <a:cs typeface="Times New Roman" panose="02020603050405020304" pitchFamily="18" charset="0"/>
              </a:rPr>
              <a:t>(HSV)</a:t>
            </a:r>
            <a:r>
              <a:rPr lang="zh-TW" altLang="en-US" sz="1200" dirty="0">
                <a:solidFill>
                  <a:srgbClr val="00B0F0"/>
                </a:solidFill>
                <a:cs typeface="Times New Roman" panose="02020603050405020304" pitchFamily="18" charset="0"/>
              </a:rPr>
              <a:t>交接</a:t>
            </a:r>
            <a:r>
              <a:rPr lang="en-US" altLang="zh-TW" sz="1200" dirty="0">
                <a:solidFill>
                  <a:srgbClr val="00B0F0"/>
                </a:solidFill>
                <a:cs typeface="Times New Roman" panose="02020603050405020304" pitchFamily="18" charset="0"/>
              </a:rPr>
              <a:t> </a:t>
            </a:r>
            <a:endParaRPr lang="en-US" altLang="zh-TW" sz="1200" dirty="0">
              <a:solidFill>
                <a:srgbClr val="00B0F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265092" y="6568682"/>
            <a:ext cx="44894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00B0F0"/>
                </a:solidFill>
                <a:cs typeface="Times New Roman" panose="02020603050405020304" pitchFamily="18" charset="0"/>
              </a:rPr>
              <a:t>4.4) 04/M~04/E: Build the Database (</a:t>
            </a:r>
            <a:r>
              <a:rPr lang="en-US" altLang="zh-TW" sz="1200" dirty="0" err="1">
                <a:solidFill>
                  <a:srgbClr val="00B0F0"/>
                </a:solidFill>
                <a:cs typeface="Times New Roman" panose="02020603050405020304" pitchFamily="18" charset="0"/>
              </a:rPr>
              <a:t>NoSQL</a:t>
            </a:r>
            <a:r>
              <a:rPr lang="en-US" altLang="zh-TW" sz="1200" dirty="0">
                <a:solidFill>
                  <a:srgbClr val="00B0F0"/>
                </a:solidFill>
                <a:cs typeface="Times New Roman" panose="02020603050405020304" pitchFamily="18" charset="0"/>
              </a:rPr>
              <a:t> / MySQL) </a:t>
            </a:r>
            <a:endParaRPr lang="en-US" altLang="zh-TW" sz="1200" dirty="0">
              <a:solidFill>
                <a:srgbClr val="00B0F0"/>
              </a:solidFill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40727" y="4308607"/>
            <a:ext cx="2186687" cy="6255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APP Solution</a:t>
            </a:r>
            <a:endParaRPr kumimoji="1"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3134504" y="4308607"/>
            <a:ext cx="1268180" cy="6255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APP Solution</a:t>
            </a:r>
            <a:endParaRPr kumimoji="1"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3161309" y="4926553"/>
            <a:ext cx="439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4.1) 4/M~4/E: Solve the yellow square detection low success rate</a:t>
            </a:r>
          </a:p>
          <a:p>
            <a:r>
              <a:rPr lang="en-US" altLang="zh-TW" sz="1200" dirty="0"/>
              <a:t>4.2) 4/M~4/E: App </a:t>
            </a:r>
            <a:r>
              <a:rPr lang="zh-TW" altLang="en-US" sz="1200" dirty="0"/>
              <a:t>傳輸整張影像</a:t>
            </a:r>
            <a:endParaRPr lang="en-US" altLang="zh-TW" sz="1200" dirty="0"/>
          </a:p>
        </p:txBody>
      </p:sp>
      <p:sp>
        <p:nvSpPr>
          <p:cNvPr id="39" name="圓角矩形 38"/>
          <p:cNvSpPr/>
          <p:nvPr/>
        </p:nvSpPr>
        <p:spPr>
          <a:xfrm>
            <a:off x="54987" y="894465"/>
            <a:ext cx="2195156" cy="6618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Deep Learning-Based Segmentation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2328384" y="862683"/>
            <a:ext cx="4305156" cy="6618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Deep Learning-Based Segmentation for Scraping  Improvement </a:t>
            </a:r>
          </a:p>
        </p:txBody>
      </p:sp>
      <p:sp>
        <p:nvSpPr>
          <p:cNvPr id="41" name="矩形 40"/>
          <p:cNvSpPr/>
          <p:nvPr/>
        </p:nvSpPr>
        <p:spPr>
          <a:xfrm>
            <a:off x="2328383" y="1556277"/>
            <a:ext cx="55725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cs typeface="Times New Roman" panose="02020603050405020304" pitchFamily="18" charset="0"/>
              </a:rPr>
              <a:t>2.4)</a:t>
            </a:r>
            <a:r>
              <a:rPr lang="zh-TW" altLang="en-US" sz="12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cs typeface="Times New Roman" panose="02020603050405020304" pitchFamily="18" charset="0"/>
              </a:rPr>
              <a:t>03/B~05/E: Scraping Segmentation using </a:t>
            </a:r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U-Net Segmentation</a:t>
            </a:r>
            <a:r>
              <a:rPr lang="zh-TW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TW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328383" y="1843904"/>
            <a:ext cx="55725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cs typeface="Times New Roman" panose="02020603050405020304" pitchFamily="18" charset="0"/>
              </a:rPr>
              <a:t>2.5)</a:t>
            </a:r>
            <a:r>
              <a:rPr lang="zh-TW" altLang="en-US" sz="12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cs typeface="Times New Roman" panose="02020603050405020304" pitchFamily="18" charset="0"/>
              </a:rPr>
              <a:t>04/B~05/B: DB1 and DB2 hand labeling</a:t>
            </a:r>
            <a:endParaRPr kumimoji="1" lang="zh-TW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834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7886700" cy="419718"/>
          </a:xfrm>
        </p:spPr>
        <p:txBody>
          <a:bodyPr>
            <a:noAutofit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Appendix-Scrapping Case (5/5)</a:t>
            </a:r>
            <a:endParaRPr lang="zh-TW" altLang="en-US" sz="25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83604" y="326118"/>
            <a:ext cx="382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DB2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高點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藍色 低點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藍色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淺藍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13029"/>
              </p:ext>
            </p:extLst>
          </p:nvPr>
        </p:nvGraphicFramePr>
        <p:xfrm>
          <a:off x="715888" y="671809"/>
          <a:ext cx="7751837" cy="608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4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09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9249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/>
                        <a:t>Estimation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/>
                        <a:t>Threshold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dirty="0"/>
                        <a:t>Ground Truth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Estimation ♁ Ground</a:t>
                      </a:r>
                      <a:r>
                        <a:rPr lang="en-US" altLang="zh-TW" sz="1400" baseline="0" dirty="0"/>
                        <a:t> Truth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50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150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150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150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150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150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82" y="1053388"/>
            <a:ext cx="870751" cy="87075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81" y="2003298"/>
            <a:ext cx="870752" cy="87075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81" y="2953209"/>
            <a:ext cx="870752" cy="87075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81" y="3929751"/>
            <a:ext cx="870752" cy="87075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81" y="4879659"/>
            <a:ext cx="870752" cy="87075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81" y="5847322"/>
            <a:ext cx="867059" cy="86705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13" y="2003302"/>
            <a:ext cx="873341" cy="87334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13" y="2968377"/>
            <a:ext cx="873341" cy="87334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13" y="3924574"/>
            <a:ext cx="873341" cy="873341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13" y="4885948"/>
            <a:ext cx="873341" cy="87334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13" y="5847322"/>
            <a:ext cx="873341" cy="87334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01" y="1033413"/>
            <a:ext cx="890726" cy="890726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13" y="1024170"/>
            <a:ext cx="896276" cy="896276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01" y="2012176"/>
            <a:ext cx="890726" cy="890726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01" y="2953205"/>
            <a:ext cx="890726" cy="890726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01" y="3947507"/>
            <a:ext cx="852996" cy="852996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01" y="4879659"/>
            <a:ext cx="870752" cy="87075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85" y="5827920"/>
            <a:ext cx="895342" cy="89534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594" y="5847322"/>
            <a:ext cx="867600" cy="8676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43" y="4864969"/>
            <a:ext cx="867600" cy="867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43" y="3932903"/>
            <a:ext cx="867600" cy="8676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43" y="2964768"/>
            <a:ext cx="867600" cy="8676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43" y="1986705"/>
            <a:ext cx="867600" cy="8676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43" y="1041273"/>
            <a:ext cx="867600" cy="867600"/>
          </a:xfrm>
          <a:prstGeom prst="rect">
            <a:avLst/>
          </a:prstGeom>
        </p:spPr>
      </p:pic>
      <p:sp>
        <p:nvSpPr>
          <p:cNvPr id="36" name="投影片編號版面配置區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5476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845109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Q&amp;A: 2019/02/14</a:t>
            </a:r>
            <a:endParaRPr lang="zh-TW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116106" y="845109"/>
            <a:ext cx="7194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Q1: </a:t>
            </a:r>
            <a:r>
              <a:rPr lang="zh-TW" altLang="en-US" dirty="0"/>
              <a:t>是否可以利用</a:t>
            </a:r>
            <a:r>
              <a:rPr lang="en-US" altLang="zh-TW" dirty="0"/>
              <a:t>U-Net </a:t>
            </a:r>
            <a:r>
              <a:rPr lang="zh-TW" altLang="en-US" dirty="0"/>
              <a:t>萃取</a:t>
            </a:r>
            <a:r>
              <a:rPr lang="en-US" altLang="zh-TW" dirty="0"/>
              <a:t>boundary</a:t>
            </a:r>
            <a:r>
              <a:rPr lang="zh-TW" altLang="en-US" dirty="0"/>
              <a:t>的方法，實作在</a:t>
            </a:r>
            <a:r>
              <a:rPr lang="en-US" altLang="zh-TW" dirty="0"/>
              <a:t>Scraping</a:t>
            </a:r>
            <a:r>
              <a:rPr lang="zh-TW" altLang="en-US" dirty="0"/>
              <a:t> 上</a:t>
            </a:r>
            <a:r>
              <a:rPr lang="en-US" altLang="zh-TW" dirty="0"/>
              <a:t>?</a:t>
            </a:r>
            <a:r>
              <a:rPr lang="zh-TW" altLang="en-US" dirty="0"/>
              <a:t>可能直接作為</a:t>
            </a:r>
            <a:r>
              <a:rPr lang="en-US" altLang="zh-TW" dirty="0"/>
              <a:t>PPI</a:t>
            </a:r>
            <a:r>
              <a:rPr lang="zh-TW" altLang="en-US" dirty="0"/>
              <a:t>的計算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Q2: U-Net </a:t>
            </a:r>
            <a:r>
              <a:rPr lang="zh-TW" altLang="en-US" dirty="0"/>
              <a:t>的</a:t>
            </a:r>
            <a:r>
              <a:rPr lang="en-US" altLang="zh-TW" dirty="0"/>
              <a:t>region</a:t>
            </a:r>
            <a:r>
              <a:rPr lang="zh-TW" altLang="en-US" dirty="0"/>
              <a:t> 以及 </a:t>
            </a:r>
            <a:r>
              <a:rPr lang="en-US" altLang="zh-TW" dirty="0"/>
              <a:t>boundary pixel-wise label </a:t>
            </a:r>
            <a:r>
              <a:rPr lang="zh-TW" altLang="en-US" dirty="0"/>
              <a:t>如何實作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A2: Boundary label : dilation and erosion 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817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1123" y="1057062"/>
            <a:ext cx="4973424" cy="320029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833" y="1057062"/>
            <a:ext cx="4753023" cy="320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58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766988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 Outline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49942" y="766988"/>
            <a:ext cx="5535811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</a:p>
          <a:p>
            <a:pPr indent="261938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Motivation ,Objective and Global Framework</a:t>
            </a:r>
          </a:p>
          <a:p>
            <a:pPr indent="261938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Related work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Setup ,Function and Specification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2.1 Hardware Specification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2.2 Function Specification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Image Segmentation Using U-Net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3.1 Framework of Training Process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3.2 Framework of Test Process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Experimenta1 Results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4.1 Data Collection and Metric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4.2 Experimental Results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kumimoji="1"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Conclusion 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References 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Appendix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Q&amp;A: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059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607331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Motivation ,Objective and Global Framework</a:t>
            </a:r>
            <a:endParaRPr lang="zh-TW" altLang="en-US" sz="2500" dirty="0"/>
          </a:p>
        </p:txBody>
      </p:sp>
      <p:sp>
        <p:nvSpPr>
          <p:cNvPr id="4" name="矩形 3"/>
          <p:cNvSpPr/>
          <p:nvPr/>
        </p:nvSpPr>
        <p:spPr>
          <a:xfrm>
            <a:off x="487296" y="524754"/>
            <a:ext cx="83833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Motivation:</a:t>
            </a:r>
          </a:p>
          <a:p>
            <a:pPr marL="536575" indent="-274638">
              <a:buFont typeface="Wingdings" panose="05000000000000000000" pitchFamily="2" charset="2"/>
              <a:buChar char="Ø"/>
            </a:pPr>
            <a:r>
              <a:rPr lang="en-US" altLang="zh-TW" dirty="0"/>
              <a:t>Deep convolutional networks have outperformed the state of the art in many visual recognition tasks. So would like to use deep learning method to replace traditional </a:t>
            </a:r>
            <a:r>
              <a:rPr lang="en-US" altLang="zh-TW" dirty="0">
                <a:solidFill>
                  <a:srgbClr val="00B0F0"/>
                </a:solidFill>
              </a:rPr>
              <a:t>image segmentation</a:t>
            </a:r>
            <a:r>
              <a:rPr lang="en-US" altLang="zh-TW" dirty="0"/>
              <a:t>.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8416" y="2138930"/>
            <a:ext cx="86455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</a:p>
          <a:p>
            <a:pPr marL="539750" indent="-269875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The resulting network is applicable to various </a:t>
            </a: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biomedical segmentation problems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TW" dirty="0"/>
              <a:t> Results for cell segmentation in light microscopy images. </a:t>
            </a:r>
          </a:p>
          <a:p>
            <a:pPr marL="539750" indent="-269875"/>
            <a:r>
              <a:rPr lang="en-US" altLang="zh-TW" dirty="0"/>
              <a:t>2. Thousands of training images are usually beyond reach in biomedical tasks,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altLang="zh-TW" dirty="0"/>
              <a:t>works with very </a:t>
            </a:r>
            <a:r>
              <a:rPr lang="en-US" altLang="zh-TW" dirty="0">
                <a:solidFill>
                  <a:srgbClr val="00B0F0"/>
                </a:solidFill>
              </a:rPr>
              <a:t>few training images </a:t>
            </a:r>
            <a:r>
              <a:rPr lang="en-US" altLang="zh-TW" dirty="0"/>
              <a:t>and yields more precise segmentations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94866" y="5248797"/>
            <a:ext cx="62974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6088" indent="-446088" algn="just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Fig.3 HeLa cells on glass recorded with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 (differential interference contrast) microscopy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(a) raw image. (b) overlay with </a:t>
            </a:r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ground truth segmentation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Different colors indicate different instances of the HeLa cells. (c) generated segmentation mask (white: foreground, black: background).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91408" y="3473349"/>
            <a:ext cx="39261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 paper train dataset just only have 30 images.)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696" y="3949831"/>
            <a:ext cx="4438650" cy="137160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349661" y="3783884"/>
            <a:ext cx="15510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Optical edge detection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5603466" y="3753106"/>
            <a:ext cx="1283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Binary mask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794339" y="4030105"/>
            <a:ext cx="185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Region segmentation</a:t>
            </a:r>
          </a:p>
        </p:txBody>
      </p:sp>
    </p:spTree>
    <p:extLst>
      <p:ext uri="{BB962C8B-B14F-4D97-AF65-F5344CB8AC3E}">
        <p14:creationId xmlns:p14="http://schemas.microsoft.com/office/powerpoint/2010/main" val="2115307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8515350" cy="451526"/>
          </a:xfrm>
        </p:spPr>
        <p:txBody>
          <a:bodyPr>
            <a:normAutofit fontScale="90000"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Motivation ,Objective and Global Framework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403863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Framework:</a:t>
            </a:r>
            <a:endParaRPr lang="zh-TW" altLang="en-US" dirty="0">
              <a:solidFill>
                <a:srgbClr val="00B0F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187" y="2292466"/>
            <a:ext cx="6512153" cy="378297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66" y="2325193"/>
            <a:ext cx="1131434" cy="11314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2980"/>
          <a:stretch/>
        </p:blipFill>
        <p:spPr>
          <a:xfrm>
            <a:off x="7906909" y="2289682"/>
            <a:ext cx="1131434" cy="115866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23086" y="626305"/>
            <a:ext cx="863942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/>
            <a:r>
              <a:rPr lang="en-US" altLang="zh-TW" dirty="0"/>
              <a:t>1.</a:t>
            </a:r>
            <a:r>
              <a:rPr lang="en-US" altLang="zh-TW" dirty="0">
                <a:latin typeface="CMR9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network is trained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end-to-end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very few images.</a:t>
            </a:r>
          </a:p>
          <a:p>
            <a:pPr marL="269875" indent="-269875"/>
            <a:r>
              <a:rPr lang="en-US" altLang="zh-TW" sz="1600" dirty="0"/>
              <a:t>2.  The </a:t>
            </a:r>
            <a:r>
              <a:rPr lang="en-US" altLang="zh-TW" sz="1600" dirty="0">
                <a:solidFill>
                  <a:srgbClr val="FF0000"/>
                </a:solidFill>
              </a:rPr>
              <a:t>U-Shaped</a:t>
            </a:r>
            <a:r>
              <a:rPr lang="en-US" altLang="zh-TW" sz="1600" dirty="0"/>
              <a:t> architecture consists of</a:t>
            </a:r>
          </a:p>
          <a:p>
            <a:pPr marL="269875" indent="-269875"/>
            <a:r>
              <a:rPr lang="en-US" altLang="zh-TW" sz="1600" dirty="0"/>
              <a:t>	1) a </a:t>
            </a:r>
            <a:r>
              <a:rPr lang="en-US" altLang="zh-TW" sz="1600" dirty="0">
                <a:solidFill>
                  <a:srgbClr val="FF0000"/>
                </a:solidFill>
              </a:rPr>
              <a:t>contracting path </a:t>
            </a:r>
            <a:r>
              <a:rPr lang="en-US" altLang="zh-TW" sz="1600" dirty="0"/>
              <a:t>to capture context and </a:t>
            </a:r>
          </a:p>
          <a:p>
            <a:pPr marL="269875" indent="-269875"/>
            <a:r>
              <a:rPr lang="en-US" altLang="zh-TW" sz="1600" dirty="0"/>
              <a:t>	2) a symmetric </a:t>
            </a:r>
            <a:r>
              <a:rPr lang="en-US" altLang="zh-TW" sz="1600" dirty="0">
                <a:solidFill>
                  <a:srgbClr val="FF0000"/>
                </a:solidFill>
              </a:rPr>
              <a:t>expanding path </a:t>
            </a:r>
            <a:r>
              <a:rPr lang="en-US" altLang="zh-TW" sz="1600" dirty="0"/>
              <a:t>that enables precise localization.</a:t>
            </a:r>
            <a:r>
              <a:rPr lang="en-US" altLang="zh-TW" sz="1600" dirty="0">
                <a:latin typeface="CMR10"/>
              </a:rPr>
              <a:t> 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9263" indent="-179388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 expansive path is more or less symmetric to the contracting path, and yields a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u-shaped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architecture.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32187" y="2292466"/>
            <a:ext cx="3062516" cy="3934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266330" y="2236352"/>
            <a:ext cx="19806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1) Contracting path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     (Encoder)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422274" y="2292466"/>
            <a:ext cx="3422066" cy="393491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570086" y="2226743"/>
            <a:ext cx="1865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2) Expanding path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    (Decoder)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933374" y="2017416"/>
            <a:ext cx="3322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Ford: like Auto-encoder</a:t>
            </a:r>
            <a:r>
              <a:rPr lang="zh-TW" altLang="en-US" sz="1400" dirty="0"/>
              <a:t> </a:t>
            </a:r>
            <a:r>
              <a:rPr lang="en-US" altLang="zh-TW" sz="1400" dirty="0"/>
              <a:t>(decode &amp; encode)</a:t>
            </a:r>
            <a:endParaRPr lang="zh-TW" altLang="en-US" sz="1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187" y="6243533"/>
            <a:ext cx="4849538" cy="614467"/>
          </a:xfrm>
          <a:prstGeom prst="rect">
            <a:avLst/>
          </a:prstGeom>
        </p:spPr>
      </p:pic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669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449057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Related work (1/2)</a:t>
            </a:r>
            <a:endParaRPr lang="zh-TW" altLang="en-US" sz="2500" dirty="0"/>
          </a:p>
        </p:txBody>
      </p:sp>
      <p:sp>
        <p:nvSpPr>
          <p:cNvPr id="5" name="矩形 4"/>
          <p:cNvSpPr/>
          <p:nvPr/>
        </p:nvSpPr>
        <p:spPr>
          <a:xfrm>
            <a:off x="481218" y="342955"/>
            <a:ext cx="851063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Ciresan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al.[1]: is based on a 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(DNN) used as a pixel classifier.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Trained a network in a 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sliding-window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setup to predict the class label of each pixel by providing   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 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region (patch)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around that pixel as input.(fix size)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(training data in terms of patches is much larger than the number of training images.)</a:t>
            </a: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For each pixel consider 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classes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membrane and non-membrane.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The DNN classifier computes the probability of a pixel p being of the former class. </a:t>
            </a:r>
          </a:p>
        </p:txBody>
      </p:sp>
      <p:grpSp>
        <p:nvGrpSpPr>
          <p:cNvPr id="20" name="群組 19"/>
          <p:cNvGrpSpPr/>
          <p:nvPr/>
        </p:nvGrpSpPr>
        <p:grpSpPr>
          <a:xfrm>
            <a:off x="128700" y="1398125"/>
            <a:ext cx="5170912" cy="2671745"/>
            <a:chOff x="375385" y="2237893"/>
            <a:chExt cx="5727032" cy="2671745"/>
          </a:xfrm>
        </p:grpSpPr>
        <p:grpSp>
          <p:nvGrpSpPr>
            <p:cNvPr id="17" name="群組 16"/>
            <p:cNvGrpSpPr/>
            <p:nvPr/>
          </p:nvGrpSpPr>
          <p:grpSpPr>
            <a:xfrm>
              <a:off x="375385" y="2581196"/>
              <a:ext cx="5727032" cy="2328442"/>
              <a:chOff x="375385" y="2575948"/>
              <a:chExt cx="5650029" cy="1965742"/>
            </a:xfrm>
          </p:grpSpPr>
          <p:pic>
            <p:nvPicPr>
              <p:cNvPr id="11" name="圖片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385" y="2685992"/>
                <a:ext cx="5650029" cy="1855698"/>
              </a:xfrm>
              <a:prstGeom prst="rect">
                <a:avLst/>
              </a:prstGeom>
            </p:spPr>
          </p:pic>
          <p:sp>
            <p:nvSpPr>
              <p:cNvPr id="12" name="矩形 11"/>
              <p:cNvSpPr/>
              <p:nvPr/>
            </p:nvSpPr>
            <p:spPr>
              <a:xfrm>
                <a:off x="3696101" y="2937691"/>
                <a:ext cx="221381" cy="43765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3895377" y="2588735"/>
                <a:ext cx="2107932" cy="389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FF0000"/>
                    </a:solidFill>
                  </a:rPr>
                  <a:t>Final Layer: fully connected layers for classification</a:t>
                </a:r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416376" y="2575948"/>
                <a:ext cx="18373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30 images 512x512 pixels </a:t>
                </a:r>
                <a:endParaRPr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375385" y="3760356"/>
                <a:ext cx="155202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Create 50,000 patches</a:t>
                </a:r>
                <a:endParaRPr lang="zh-TW" altLang="en-US" sz="12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550880" y="2876809"/>
                <a:ext cx="929387" cy="233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FFFF00"/>
                    </a:solidFill>
                  </a:rPr>
                  <a:t>W=95 pixels</a:t>
                </a:r>
                <a:endParaRPr lang="zh-TW" altLang="en-US" sz="12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2560320" y="3008189"/>
                <a:ext cx="1068404" cy="393987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2279337" y="2237893"/>
              <a:ext cx="227682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200" dirty="0">
                  <a:solidFill>
                    <a:srgbClr val="00B050"/>
                  </a:solidFill>
                </a:rPr>
                <a:t>1 to 4 stages of convolutional and max-pooling layers: feature extraction</a:t>
              </a:r>
              <a:endParaRPr lang="zh-TW" altLang="en-US" sz="1200" dirty="0">
                <a:solidFill>
                  <a:srgbClr val="00B050"/>
                </a:solidFill>
              </a:endParaRPr>
            </a:p>
          </p:txBody>
        </p:sp>
      </p:grp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3"/>
          <a:srcRect l="56720" r="516"/>
          <a:stretch/>
        </p:blipFill>
        <p:spPr>
          <a:xfrm>
            <a:off x="805898" y="4882795"/>
            <a:ext cx="2196609" cy="1940786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/>
          <a:srcRect l="13716" r="42982"/>
          <a:stretch/>
        </p:blipFill>
        <p:spPr>
          <a:xfrm>
            <a:off x="3232070" y="4882795"/>
            <a:ext cx="2224240" cy="1940786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5388865" y="2067963"/>
            <a:ext cx="3742925" cy="1805720"/>
            <a:chOff x="720976" y="4875108"/>
            <a:chExt cx="3742925" cy="1805720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976" y="4875108"/>
              <a:ext cx="3742925" cy="1805720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795216" y="5233610"/>
              <a:ext cx="3390078" cy="3087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563385" y="5011394"/>
              <a:ext cx="8097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One stage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3577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592817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Related work (2/2)</a:t>
            </a:r>
            <a:endParaRPr lang="zh-TW" altLang="en-US" sz="2500" dirty="0"/>
          </a:p>
        </p:txBody>
      </p:sp>
      <p:sp>
        <p:nvSpPr>
          <p:cNvPr id="5" name="矩形 4"/>
          <p:cNvSpPr/>
          <p:nvPr/>
        </p:nvSpPr>
        <p:spPr>
          <a:xfrm>
            <a:off x="405353" y="592817"/>
            <a:ext cx="873864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 Classification two drawbacks: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1. 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zh-TW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must be run separately for each patch, and there is a lot of redundancy due to 	 	 overlapping patches.</a:t>
            </a:r>
          </a:p>
          <a:p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2. 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Trade-off between localization accuracy and the use of context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- Larger patches: require more max-pooling layers that reduce the localization accuracy.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- Small patches: allow the network to see only little context.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(Good localization and the use of context are possible at the same time.)</a:t>
            </a:r>
          </a:p>
          <a:p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3. Input image size is fixed: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The last two layers is fully connection network. 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5959517" y="2505873"/>
            <a:ext cx="2339145" cy="2185542"/>
            <a:chOff x="143730" y="3656492"/>
            <a:chExt cx="2339145" cy="2185542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061" y="3912220"/>
              <a:ext cx="1929814" cy="1929814"/>
            </a:xfrm>
            <a:prstGeom prst="rect">
              <a:avLst/>
            </a:prstGeom>
          </p:spPr>
        </p:pic>
        <p:sp>
          <p:nvSpPr>
            <p:cNvPr id="25" name="文字方塊 24"/>
            <p:cNvSpPr txBox="1"/>
            <p:nvPr/>
          </p:nvSpPr>
          <p:spPr>
            <a:xfrm>
              <a:off x="1187377" y="365649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512</a:t>
              </a:r>
              <a:endParaRPr lang="zh-TW" altLang="en-US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143730" y="4696825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512</a:t>
              </a:r>
              <a:endParaRPr lang="zh-TW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62965" y="4128776"/>
              <a:ext cx="678730" cy="650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 flipH="1" flipV="1">
              <a:off x="1186585" y="4448649"/>
              <a:ext cx="53450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992975" y="387454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FF00"/>
                  </a:solidFill>
                </a:rPr>
                <a:t>95</a:t>
              </a:r>
              <a:endParaRPr lang="zh-TW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554633" y="425914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FF00"/>
                  </a:solidFill>
                </a:rPr>
                <a:t>95</a:t>
              </a:r>
              <a:endParaRPr lang="zh-TW" altLang="en-US" dirty="0">
                <a:solidFill>
                  <a:srgbClr val="FFFF00"/>
                </a:solidFill>
              </a:endParaRPr>
            </a:p>
          </p:txBody>
        </p:sp>
        <p:cxnSp>
          <p:nvCxnSpPr>
            <p:cNvPr id="32" name="直線單箭頭接點 31"/>
            <p:cNvCxnSpPr/>
            <p:nvPr/>
          </p:nvCxnSpPr>
          <p:spPr>
            <a:xfrm>
              <a:off x="1541695" y="4485780"/>
              <a:ext cx="2069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1031667" y="4128776"/>
              <a:ext cx="678730" cy="65045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/>
            <p:cNvSpPr/>
            <p:nvPr/>
          </p:nvSpPr>
          <p:spPr>
            <a:xfrm flipH="1" flipV="1">
              <a:off x="1301277" y="4450217"/>
              <a:ext cx="53450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62965" y="4279472"/>
              <a:ext cx="678730" cy="65045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8" name="直線單箭頭接點 37"/>
            <p:cNvCxnSpPr/>
            <p:nvPr/>
          </p:nvCxnSpPr>
          <p:spPr>
            <a:xfrm>
              <a:off x="1211755" y="4779226"/>
              <a:ext cx="0" cy="2251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橢圓 39"/>
            <p:cNvSpPr/>
            <p:nvPr/>
          </p:nvSpPr>
          <p:spPr>
            <a:xfrm flipH="1" flipV="1">
              <a:off x="1207007" y="4591622"/>
              <a:ext cx="53450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7648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664684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 Contribution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7D83-5722-4E31-9B9A-AB2742989F2C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99061" y="664684"/>
            <a:ext cx="88117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Q1:</a:t>
            </a:r>
            <a:r>
              <a: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Biomedical segmentation problems only few training dataset</a:t>
            </a:r>
          </a:p>
          <a:p>
            <a:pPr indent="266700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A1.1: Do data augmentation.</a:t>
            </a:r>
          </a:p>
          <a:p>
            <a:pPr indent="266700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A1.2: Initialization weights.</a:t>
            </a:r>
          </a:p>
          <a:p>
            <a:pPr indent="266700"/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66700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Q2: Form relative work sliding window process to slow and hard  decision window size</a:t>
            </a:r>
          </a:p>
          <a:p>
            <a:pPr indent="266700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A2:</a:t>
            </a:r>
            <a:r>
              <a: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whole region.</a:t>
            </a:r>
          </a:p>
          <a:p>
            <a:pPr indent="266700"/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66700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Q3: Different frequency of pixels from a certain class in the training data set</a:t>
            </a:r>
          </a:p>
          <a:p>
            <a:pPr indent="266700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A3: Add weight to the loss function for each pixel.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864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212565</TotalTime>
  <Words>4725</Words>
  <Application>Microsoft Office PowerPoint</Application>
  <PresentationFormat>如螢幕大小 (4:3)</PresentationFormat>
  <Paragraphs>627</Paragraphs>
  <Slides>32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4" baseType="lpstr">
      <vt:lpstr>Arial Unicode MS</vt:lpstr>
      <vt:lpstr>CMR10</vt:lpstr>
      <vt:lpstr>CMR9</vt:lpstr>
      <vt:lpstr>標楷體</vt:lpstr>
      <vt:lpstr>Arial</vt:lpstr>
      <vt:lpstr>Brush Script MT</vt:lpstr>
      <vt:lpstr>Calibri</vt:lpstr>
      <vt:lpstr>Calibri Light</vt:lpstr>
      <vt:lpstr>Cambria Math</vt:lpstr>
      <vt:lpstr>Times New Roman</vt:lpstr>
      <vt:lpstr>Wingdings</vt:lpstr>
      <vt:lpstr>Office 佈景主題</vt:lpstr>
      <vt:lpstr>U-Net: Convolutional Networks for Biomedical Image Segmentation</vt:lpstr>
      <vt:lpstr>0. Scraping Project Road Map: From 2019/01/B to 2019/03/E</vt:lpstr>
      <vt:lpstr>0. Scraping Project Road Map: From 2019/04/B to 2019/06/E</vt:lpstr>
      <vt:lpstr>0. Outline</vt:lpstr>
      <vt:lpstr>1.1 Motivation ,Objective and Global Framework</vt:lpstr>
      <vt:lpstr>1.1 Motivation ,Objective and Global Framework </vt:lpstr>
      <vt:lpstr>1.2 Related work (1/2)</vt:lpstr>
      <vt:lpstr>1.2 Related work (2/2)</vt:lpstr>
      <vt:lpstr>1.3 Contribution</vt:lpstr>
      <vt:lpstr>2.1 Hardware Specification </vt:lpstr>
      <vt:lpstr>2.2 Function Specification</vt:lpstr>
      <vt:lpstr>3.1 Framework of Training Process (1/5) ??</vt:lpstr>
      <vt:lpstr>3.1 Framework of Training Process (2/5)</vt:lpstr>
      <vt:lpstr>3.1 Framework of Training Process (3/5)</vt:lpstr>
      <vt:lpstr>3.1 Framework of Training Process (4/5)</vt:lpstr>
      <vt:lpstr>3.1 Framework of Training Process (4/5)</vt:lpstr>
      <vt:lpstr>3.1 Framework of Training Process (5/5)</vt:lpstr>
      <vt:lpstr>3.1 Framework of Training Process (5/5)</vt:lpstr>
      <vt:lpstr>3.2 Feature Map: Contracting Path (1/3)</vt:lpstr>
      <vt:lpstr>3.2 Feature Map: Contracting Path (2/3)</vt:lpstr>
      <vt:lpstr>3.2 Feature Map: Contracting Path (3/3)</vt:lpstr>
      <vt:lpstr>3.2 Feature Map: Expansive path (2/2)</vt:lpstr>
      <vt:lpstr>3.2 Feature Map: Expansive path (2/2)</vt:lpstr>
      <vt:lpstr>4.1 Data Collection and Metric </vt:lpstr>
      <vt:lpstr>4.2 Experiments and Result (1/2)</vt:lpstr>
      <vt:lpstr>4.2 Experiments and Result (2/2)</vt:lpstr>
      <vt:lpstr>5. Conclusion</vt:lpstr>
      <vt:lpstr>6. References (1/2)</vt:lpstr>
      <vt:lpstr>6. References (2/2) </vt:lpstr>
      <vt:lpstr>7. Appendix-Scrapping Case (5/5)</vt:lpstr>
      <vt:lpstr>Q&amp;A: 2019/02/14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U-Net: Convolutional Networks for Biomedical Image Segmentation</dc:title>
  <dc:creator>Brian Huang</dc:creator>
  <cp:lastModifiedBy>書維 許</cp:lastModifiedBy>
  <cp:revision>410</cp:revision>
  <cp:lastPrinted>2019-05-07T11:17:43Z</cp:lastPrinted>
  <dcterms:created xsi:type="dcterms:W3CDTF">2019-02-10T12:45:26Z</dcterms:created>
  <dcterms:modified xsi:type="dcterms:W3CDTF">2025-09-03T15:36:16Z</dcterms:modified>
</cp:coreProperties>
</file>